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veat" pitchFamily="2" charset="77"/>
      <p:regular r:id="rId31"/>
      <p:bold r:id="rId32"/>
    </p:embeddedFont>
    <p:embeddedFont>
      <p:font typeface="Georgia" panose="02040502050405020303" pitchFamily="18" charset="0"/>
      <p:regular r:id="rId33"/>
      <p:bold r:id="rId34"/>
      <p:italic r:id="rId35"/>
      <p:boldItalic r:id="rId36"/>
    </p:embeddedFont>
    <p:embeddedFont>
      <p:font typeface="Merriweather" pitchFamily="2" charset="77"/>
      <p:regular r:id="rId37"/>
      <p:bold r:id="rId38"/>
      <p:italic r:id="rId39"/>
      <p:boldItalic r:id="rId40"/>
    </p:embeddedFont>
    <p:embeddedFont>
      <p:font typeface="Roboto" panose="02000000000000000000" pitchFamily="2" charset="0"/>
      <p:regular r:id="rId41"/>
      <p:bold r:id="rId42"/>
      <p:italic r:id="rId43"/>
      <p:boldItalic r:id="rId44"/>
    </p:embeddedFont>
    <p:embeddedFont>
      <p:font typeface="Roboto Slab" pitchFamily="2"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er Peter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p:cViewPr varScale="1">
        <p:scale>
          <a:sx n="140" d="100"/>
          <a:sy n="140" d="100"/>
        </p:scale>
        <p:origin x="84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2-25T03:31:49.260" idx="1">
    <p:pos x="6000" y="0"/>
    <p:text>Whoops. accidentally deleted. Need to assign checks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e021c4de1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e021c4de1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e021c4de1_0_7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e021c4de1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e021c4de1_0_7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e021c4de1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Developmental Model of Intercultural Sensitivity </a:t>
            </a:r>
            <a:endParaRPr/>
          </a:p>
          <a:p>
            <a:pPr marL="0" lvl="0" indent="0" algn="l" rtl="0">
              <a:spcBef>
                <a:spcPts val="0"/>
              </a:spcBef>
              <a:spcAft>
                <a:spcPts val="0"/>
              </a:spcAft>
              <a:buNone/>
            </a:pPr>
            <a:r>
              <a:rPr lang="en"/>
              <a:t>How cultural differences are being experienced </a:t>
            </a:r>
            <a:endParaRPr/>
          </a:p>
          <a:p>
            <a:pPr marL="0" lvl="0" indent="0" algn="l" rtl="0">
              <a:spcBef>
                <a:spcPts val="0"/>
              </a:spcBef>
              <a:spcAft>
                <a:spcPts val="0"/>
              </a:spcAft>
              <a:buNone/>
            </a:pPr>
            <a:r>
              <a:rPr lang="en"/>
              <a:t>Ethnocentrism own culture is “central to reality”</a:t>
            </a:r>
            <a:endParaRPr/>
          </a:p>
          <a:p>
            <a:pPr marL="0" lvl="0" indent="0" algn="l" rtl="0">
              <a:spcBef>
                <a:spcPts val="0"/>
              </a:spcBef>
              <a:spcAft>
                <a:spcPts val="0"/>
              </a:spcAft>
              <a:buNone/>
            </a:pPr>
            <a:r>
              <a:rPr lang="en"/>
              <a:t>Ethnorelativism: “relative to context”</a:t>
            </a:r>
            <a:endParaRPr/>
          </a:p>
          <a:p>
            <a:pPr marL="0" lvl="0" indent="0" algn="l" rtl="0">
              <a:spcBef>
                <a:spcPts val="0"/>
              </a:spcBef>
              <a:spcAft>
                <a:spcPts val="0"/>
              </a:spcAft>
              <a:buNone/>
            </a:pPr>
            <a:endParaRPr/>
          </a:p>
          <a:p>
            <a:pPr marL="0" lvl="0" indent="0" algn="l" rtl="0">
              <a:spcBef>
                <a:spcPts val="0"/>
              </a:spcBef>
              <a:spcAft>
                <a:spcPts val="0"/>
              </a:spcAft>
              <a:buNone/>
            </a:pPr>
            <a:r>
              <a:rPr lang="en"/>
              <a:t>Denial or no perception of cultural difference. Believe that one’s own culture is more complex, view the other as foreigner</a:t>
            </a:r>
            <a:endParaRPr/>
          </a:p>
          <a:p>
            <a:pPr marL="0" lvl="0" indent="0" algn="l" rtl="0">
              <a:spcBef>
                <a:spcPts val="0"/>
              </a:spcBef>
              <a:spcAft>
                <a:spcPts val="0"/>
              </a:spcAft>
              <a:buNone/>
            </a:pPr>
            <a:endParaRPr/>
          </a:p>
          <a:p>
            <a:pPr marL="0" lvl="0" indent="0" algn="l" rtl="0">
              <a:spcBef>
                <a:spcPts val="0"/>
              </a:spcBef>
              <a:spcAft>
                <a:spcPts val="0"/>
              </a:spcAft>
              <a:buNone/>
            </a:pPr>
            <a:r>
              <a:rPr lang="en"/>
              <a:t>Defense: Us and them</a:t>
            </a:r>
            <a:endParaRPr/>
          </a:p>
          <a:p>
            <a:pPr marL="0" lvl="0" indent="0" algn="l" rtl="0">
              <a:spcBef>
                <a:spcPts val="0"/>
              </a:spcBef>
              <a:spcAft>
                <a:spcPts val="0"/>
              </a:spcAft>
              <a:buNone/>
            </a:pPr>
            <a:r>
              <a:rPr lang="en"/>
              <a:t>Cultural differences are stereotyped and critical of different cultures</a:t>
            </a:r>
            <a:endParaRPr/>
          </a:p>
          <a:p>
            <a:pPr marL="0" lvl="0" indent="0" algn="l" rtl="0">
              <a:spcBef>
                <a:spcPts val="0"/>
              </a:spcBef>
              <a:spcAft>
                <a:spcPts val="0"/>
              </a:spcAft>
              <a:buNone/>
            </a:pPr>
            <a:r>
              <a:rPr lang="en"/>
              <a:t>Minimization: believes own culture/worldview are universal. Believe that everyone shares the same experiences.</a:t>
            </a:r>
            <a:endParaRPr/>
          </a:p>
          <a:p>
            <a:pPr marL="0" lvl="0" indent="0" algn="l" rtl="0">
              <a:spcBef>
                <a:spcPts val="0"/>
              </a:spcBef>
              <a:spcAft>
                <a:spcPts val="0"/>
              </a:spcAft>
              <a:buNone/>
            </a:pPr>
            <a:r>
              <a:rPr lang="en"/>
              <a:t>Acceptance: experience one’s own culture as just one of multiple and complex world views. Acceptance and curious of different cultures. </a:t>
            </a:r>
            <a:endParaRPr/>
          </a:p>
          <a:p>
            <a:pPr marL="0" lvl="0" indent="0" algn="l" rtl="0">
              <a:spcBef>
                <a:spcPts val="0"/>
              </a:spcBef>
              <a:spcAft>
                <a:spcPts val="0"/>
              </a:spcAft>
              <a:buNone/>
            </a:pPr>
            <a:r>
              <a:rPr lang="en"/>
              <a:t>Adaptation: “generating appropriate alternative behaviour in a different cultural context” (Bennett, 2014). People here can adapt and use their intercultural sensitivity and intercultural communication competence. </a:t>
            </a:r>
            <a:endParaRPr/>
          </a:p>
          <a:p>
            <a:pPr marL="0" lvl="0" indent="0" algn="l" rtl="0">
              <a:spcBef>
                <a:spcPts val="0"/>
              </a:spcBef>
              <a:spcAft>
                <a:spcPts val="0"/>
              </a:spcAft>
              <a:buNone/>
            </a:pPr>
            <a:r>
              <a:rPr lang="en"/>
              <a:t>Integration: “an experience of self that is expanded to include the movement in and out of different cultural worldviews” (Bennett, 2014) cross cultural awareness. </a:t>
            </a:r>
            <a:endParaRPr/>
          </a:p>
          <a:p>
            <a:pPr marL="0" lvl="0" indent="0" algn="l" rtl="0">
              <a:spcBef>
                <a:spcPts val="0"/>
              </a:spcBef>
              <a:spcAft>
                <a:spcPts val="0"/>
              </a:spcAft>
              <a:buNone/>
            </a:pPr>
            <a:r>
              <a:rPr lang="en"/>
              <a:t> </a:t>
            </a:r>
            <a:endParaRPr/>
          </a:p>
          <a:p>
            <a:pPr marL="0" lvl="0" indent="0" algn="l" rtl="0">
              <a:lnSpc>
                <a:spcPct val="115000"/>
              </a:lnSpc>
              <a:spcBef>
                <a:spcPts val="1200"/>
              </a:spcBef>
              <a:spcAft>
                <a:spcPts val="0"/>
              </a:spcAft>
              <a:buNone/>
            </a:pPr>
            <a:r>
              <a:rPr lang="en" sz="1000">
                <a:latin typeface="Times New Roman"/>
                <a:ea typeface="Times New Roman"/>
                <a:cs typeface="Times New Roman"/>
                <a:sym typeface="Times New Roman"/>
              </a:rPr>
              <a:t>Goal is to create students who practice ethnorelativism. The ability to relate your own culture to a different culture within context. </a:t>
            </a:r>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e7c2d92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e7c2d92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e80756c9f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e80756c9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dc70f3d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dc70f3d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e021c4de1_0_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e021c4de1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e021c4de1_0_8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e021c4de1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sz="1000">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dc26a4f54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dc26a4f5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dc26a4f5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dc26a4f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e021c4de1_0_7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e021c4de1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e021c4de1_0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e021c4de1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000" b="1">
                <a:latin typeface="Times New Roman"/>
                <a:ea typeface="Times New Roman"/>
                <a:cs typeface="Times New Roman"/>
                <a:sym typeface="Times New Roman"/>
              </a:rPr>
              <a:t>Intercultural Communication:</a:t>
            </a:r>
            <a:endParaRPr sz="1000" b="1">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 sz="1000">
                <a:latin typeface="Times New Roman"/>
                <a:ea typeface="Times New Roman"/>
                <a:cs typeface="Times New Roman"/>
                <a:sym typeface="Times New Roman"/>
              </a:rPr>
              <a:t>Intercultural communication is not a focus of the research in its influence on intercultural competence due to the multiple variables. Communication can be interpreted differently by members of the same culture, it is an individual characteristic and it can be situational. There are some similarities among cultures on how they communicated, however, the variables have made it difficult to prove in research. Communication is a recognition of a difference in culture through the spoken language.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e021c4de1_0_7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e021c4de1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e70fbf53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e70fbf5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e70fbf53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e70fbf53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e70fbf539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e70fbf53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e70fbf53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e70fbf53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e80756c9f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e80756c9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doesn’t check all the boxes of intercultural competence</a:t>
            </a:r>
            <a:endParaRPr/>
          </a:p>
          <a:p>
            <a:pPr marL="0" lvl="0" indent="0" algn="l" rtl="0">
              <a:spcBef>
                <a:spcPts val="0"/>
              </a:spcBef>
              <a:spcAft>
                <a:spcPts val="0"/>
              </a:spcAft>
              <a:buNone/>
            </a:pPr>
            <a:r>
              <a:rPr lang="en"/>
              <a:t>We may not always know the context for a lack of communication between cultures (family disputes, political, etc)</a:t>
            </a:r>
            <a:endParaRPr/>
          </a:p>
          <a:p>
            <a:pPr marL="0" lvl="0" indent="0" algn="l" rtl="0">
              <a:spcBef>
                <a:spcPts val="0"/>
              </a:spcBef>
              <a:spcAft>
                <a:spcPts val="0"/>
              </a:spcAft>
              <a:buNone/>
            </a:pPr>
            <a:r>
              <a:rPr lang="en"/>
              <a:t>An outward sign of tolerance may not indicate an inner respect for another culture</a:t>
            </a:r>
            <a:endParaRPr/>
          </a:p>
          <a:p>
            <a:pPr marL="0" lvl="0" indent="0" algn="l" rtl="0">
              <a:spcBef>
                <a:spcPts val="0"/>
              </a:spcBef>
              <a:spcAft>
                <a:spcPts val="0"/>
              </a:spcAft>
              <a:buNone/>
            </a:pPr>
            <a:r>
              <a:rPr lang="en"/>
              <a:t>Inability or unwillingness to communicate may stem from lack of confidence or fear of misunderstanding</a:t>
            </a:r>
            <a:endParaRPr/>
          </a:p>
          <a:p>
            <a:pPr marL="0" lvl="0" indent="0" algn="l" rtl="0">
              <a:spcBef>
                <a:spcPts val="0"/>
              </a:spcBef>
              <a:spcAft>
                <a:spcPts val="0"/>
              </a:spcAft>
              <a:buNone/>
            </a:pPr>
            <a:r>
              <a:rPr lang="en"/>
              <a:t>Don’t jump to conclusions! Know the context!</a:t>
            </a:r>
            <a:endParaRPr/>
          </a:p>
          <a:p>
            <a:pPr marL="0" lvl="0" indent="0" algn="l" rtl="0">
              <a:spcBef>
                <a:spcPts val="0"/>
              </a:spcBef>
              <a:spcAft>
                <a:spcPts val="0"/>
              </a:spcAft>
              <a:buNone/>
            </a:pPr>
            <a:r>
              <a:rPr lang="en"/>
              <a:t>As we increase our intercultural sensitivity, we gain more intercultural competence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e70fbf53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e70fbf53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7dc26a4f58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7dc26a4f58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dc26a4f5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dc26a4f5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latin typeface="Times New Roman"/>
                <a:ea typeface="Times New Roman"/>
                <a:cs typeface="Times New Roman"/>
                <a:sym typeface="Times New Roman"/>
              </a:rPr>
              <a:t>Before we move to the summary lets activate our schemas.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a:latin typeface="Times New Roman"/>
                <a:ea typeface="Times New Roman"/>
                <a:cs typeface="Times New Roman"/>
                <a:sym typeface="Times New Roman"/>
              </a:rPr>
              <a:t>Raise your hand if you have travelled to another country.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a:latin typeface="Times New Roman"/>
                <a:ea typeface="Times New Roman"/>
                <a:cs typeface="Times New Roman"/>
                <a:sym typeface="Times New Roman"/>
              </a:rPr>
              <a:t>Keep your hand up if it was outside of N.A.</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a:latin typeface="Times New Roman"/>
                <a:ea typeface="Times New Roman"/>
                <a:cs typeface="Times New Roman"/>
                <a:sym typeface="Times New Roman"/>
              </a:rPr>
              <a:t>Keep your hand up if the national/common language was not english.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a:latin typeface="Times New Roman"/>
                <a:ea typeface="Times New Roman"/>
                <a:cs typeface="Times New Roman"/>
                <a:sym typeface="Times New Roman"/>
              </a:rPr>
              <a:t>You can put your hand down.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a:latin typeface="Times New Roman"/>
                <a:ea typeface="Times New Roman"/>
                <a:cs typeface="Times New Roman"/>
                <a:sym typeface="Times New Roman"/>
              </a:rPr>
              <a:t>Reflect for a moment about your experience in the country/countries. If you haven’t been outside of Canada reflect on an experience within a different culture in Canada.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a:latin typeface="Times New Roman"/>
                <a:ea typeface="Times New Roman"/>
                <a:cs typeface="Times New Roman"/>
                <a:sym typeface="Times New Roman"/>
              </a:rPr>
              <a:t>Were you Uncomfortable? Anxious? Excited? Confused by customs? Did you experience culture-shock?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a:latin typeface="Times New Roman"/>
                <a:ea typeface="Times New Roman"/>
                <a:cs typeface="Times New Roman"/>
                <a:sym typeface="Times New Roman"/>
              </a:rPr>
              <a:t>Take a moment to discuss with your table partner.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a:latin typeface="Times New Roman"/>
              <a:ea typeface="Times New Roman"/>
              <a:cs typeface="Times New Roman"/>
              <a:sym typeface="Times New Roman"/>
            </a:endParaRPr>
          </a:p>
          <a:p>
            <a:pPr marL="0" lvl="0" indent="0" algn="l" rtl="0">
              <a:spcBef>
                <a:spcPts val="12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dc26a4f5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dc26a4f5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e91a49cb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e91a49cb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15000"/>
              </a:lnSpc>
              <a:spcBef>
                <a:spcPts val="1200"/>
              </a:spcBef>
              <a:spcAft>
                <a:spcPts val="0"/>
              </a:spcAft>
              <a:buNone/>
            </a:pPr>
            <a:r>
              <a:rPr lang="en">
                <a:latin typeface="Times New Roman"/>
                <a:ea typeface="Times New Roman"/>
                <a:cs typeface="Times New Roman"/>
                <a:sym typeface="Times New Roman"/>
              </a:rPr>
              <a:t>The first section of the article describes what intercultural competence is. Intercultural competence includes intercultural understanding, intercultural sensitivity and intercultural communication. These will be defined later in our presentation. </a:t>
            </a:r>
            <a:endParaRPr>
              <a:latin typeface="Times New Roman"/>
              <a:ea typeface="Times New Roman"/>
              <a:cs typeface="Times New Roman"/>
              <a:sym typeface="Times New Roman"/>
            </a:endParaRPr>
          </a:p>
          <a:p>
            <a:pPr marL="0" lvl="0" indent="457200" algn="l" rtl="0">
              <a:lnSpc>
                <a:spcPct val="115000"/>
              </a:lnSpc>
              <a:spcBef>
                <a:spcPts val="1200"/>
              </a:spcBef>
              <a:spcAft>
                <a:spcPts val="0"/>
              </a:spcAft>
              <a:buNone/>
            </a:pPr>
            <a:r>
              <a:rPr lang="en" sz="1200">
                <a:latin typeface="Times New Roman"/>
                <a:ea typeface="Times New Roman"/>
                <a:cs typeface="Times New Roman"/>
                <a:sym typeface="Times New Roman"/>
              </a:rPr>
              <a:t>The second part of the article discusses how to develop intercultural competence. The article noted that the development of cultural competence cannot be fully attained without experiencing cultural differences. To grasp and practice intercultural competence the learning will need to become more experiential. The culture needs to be critically analyzed through being placed in context and studied within multiple world perspectives. </a:t>
            </a:r>
            <a:endParaRPr sz="12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a:latin typeface="Times New Roman"/>
                <a:ea typeface="Times New Roman"/>
                <a:cs typeface="Times New Roman"/>
                <a:sym typeface="Times New Roman"/>
              </a:rPr>
              <a:t>Lastly, the article discusses how to measure intercultural competence and that intercultural competence should be measured. </a:t>
            </a:r>
            <a:endParaRPr sz="12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a:latin typeface="Times New Roman"/>
                <a:ea typeface="Times New Roman"/>
                <a:cs typeface="Times New Roman"/>
                <a:sym typeface="Times New Roman"/>
              </a:rPr>
              <a:t>One model discussed and is widely used is the Developmental Model of Intercultural Sensitivity, by Bennett, updated in 2013. It is noted that one model may not be able to measure all of the components of intercultural competence. </a:t>
            </a:r>
            <a:endParaRPr sz="12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a:latin typeface="Times New Roman"/>
                <a:ea typeface="Times New Roman"/>
                <a:cs typeface="Times New Roman"/>
                <a:sym typeface="Times New Roman"/>
              </a:rPr>
              <a:t>This model and other models have been scrutinized and questioned for their validity by many researchers. And will be discussed later in our presentation. </a:t>
            </a:r>
            <a:endParaRPr>
              <a:latin typeface="Times New Roman"/>
              <a:ea typeface="Times New Roman"/>
              <a:cs typeface="Times New Roman"/>
              <a:sym typeface="Times New Roman"/>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e91a49cb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e91a49cb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e9c6a32c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e9c6a32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e021c4de1_0_7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e021c4de1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e7c2d92f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e7c2d92f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_alt1">
  <p:cSld name="TITLE_1">
    <p:bg>
      <p:bgPr>
        <a:solidFill>
          <a:schemeClr val="lt2"/>
        </a:solidFill>
        <a:effectLst/>
      </p:bgPr>
    </p:bg>
    <p:spTree>
      <p:nvGrpSpPr>
        <p:cNvPr id="1" name="Shape 59"/>
        <p:cNvGrpSpPr/>
        <p:nvPr/>
      </p:nvGrpSpPr>
      <p:grpSpPr>
        <a:xfrm>
          <a:off x="0" y="0"/>
          <a:ext cx="0" cy="0"/>
          <a:chOff x="0" y="0"/>
          <a:chExt cx="0" cy="0"/>
        </a:xfrm>
      </p:grpSpPr>
      <p:pic>
        <p:nvPicPr>
          <p:cNvPr id="60" name="Google Shape;60;p13" descr="shutterstock_429987889_edited.jpg"/>
          <p:cNvPicPr preferRelativeResize="0"/>
          <p:nvPr/>
        </p:nvPicPr>
        <p:blipFill rotWithShape="1">
          <a:blip r:embed="rId2">
            <a:alphaModFix/>
          </a:blip>
          <a:srcRect t="21799" b="23591"/>
          <a:stretch/>
        </p:blipFill>
        <p:spPr>
          <a:xfrm>
            <a:off x="0" y="487825"/>
            <a:ext cx="9144000" cy="4655676"/>
          </a:xfrm>
          <a:prstGeom prst="rect">
            <a:avLst/>
          </a:prstGeom>
          <a:noFill/>
          <a:ln>
            <a:noFill/>
          </a:ln>
        </p:spPr>
      </p:pic>
      <p:sp>
        <p:nvSpPr>
          <p:cNvPr id="61" name="Google Shape;61;p1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13"/>
          <p:cNvGrpSpPr/>
          <p:nvPr/>
        </p:nvGrpSpPr>
        <p:grpSpPr>
          <a:xfrm>
            <a:off x="830392" y="1191256"/>
            <a:ext cx="745763" cy="45826"/>
            <a:chOff x="4580561" y="2589004"/>
            <a:chExt cx="1064464" cy="25200"/>
          </a:xfrm>
        </p:grpSpPr>
        <p:sp>
          <p:nvSpPr>
            <p:cNvPr id="63" name="Google Shape;63;p1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66" name="Google Shape;66;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7" name="Google Shape;67;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8" name="Google Shape;68;p13">
            <a:hlinkClick r:id="" action="ppaction://noaction"/>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 name="Google Shape;69;p13">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70" name="Google Shape;70;p13">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71" name="Google Shape;71;p13">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comments" Target="../comments/comment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idrinstitute.org/dmi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727950" y="698800"/>
            <a:ext cx="7688100" cy="166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solidFill>
                  <a:srgbClr val="000000"/>
                </a:solidFill>
              </a:rPr>
              <a:t>Intercultural Education</a:t>
            </a:r>
            <a:endParaRPr/>
          </a:p>
        </p:txBody>
      </p:sp>
      <p:sp>
        <p:nvSpPr>
          <p:cNvPr id="77" name="Google Shape;77;p14"/>
          <p:cNvSpPr txBox="1">
            <a:spLocks noGrp="1"/>
          </p:cNvSpPr>
          <p:nvPr>
            <p:ph type="subTitle" idx="1"/>
          </p:nvPr>
        </p:nvSpPr>
        <p:spPr>
          <a:xfrm>
            <a:off x="1354325" y="2571750"/>
            <a:ext cx="5892600" cy="10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rgbClr val="0C343D"/>
                </a:solidFill>
              </a:rPr>
              <a:t>Alex, Bre, Carlie and Donri</a:t>
            </a:r>
            <a:endParaRPr sz="2200" b="1">
              <a:solidFill>
                <a:srgbClr val="0C343D"/>
              </a:solidFill>
            </a:endParaRPr>
          </a:p>
          <a:p>
            <a:pPr marL="0" lvl="0" indent="0" algn="ctr" rtl="0">
              <a:spcBef>
                <a:spcPts val="0"/>
              </a:spcBef>
              <a:spcAft>
                <a:spcPts val="0"/>
              </a:spcAft>
              <a:buNone/>
            </a:pPr>
            <a:r>
              <a:rPr lang="en" sz="2200" b="1">
                <a:solidFill>
                  <a:srgbClr val="0C343D"/>
                </a:solidFill>
              </a:rPr>
              <a:t>Charlie and his Angels</a:t>
            </a:r>
            <a:endParaRPr sz="2200" b="1">
              <a:solidFill>
                <a:srgbClr val="0C343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 #1</a:t>
            </a:r>
            <a:endParaRPr/>
          </a:p>
        </p:txBody>
      </p:sp>
      <p:sp>
        <p:nvSpPr>
          <p:cNvPr id="133" name="Google Shape;133;p23"/>
          <p:cNvSpPr txBox="1"/>
          <p:nvPr/>
        </p:nvSpPr>
        <p:spPr>
          <a:xfrm>
            <a:off x="387900" y="1081075"/>
            <a:ext cx="8251500" cy="3690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solidFill>
                  <a:srgbClr val="FFFFFF"/>
                </a:solidFill>
                <a:latin typeface="Georgia"/>
                <a:ea typeface="Georgia"/>
                <a:cs typeface="Georgia"/>
                <a:sym typeface="Georgia"/>
              </a:rPr>
              <a:t>How do we address ethnocentrism with students?</a:t>
            </a:r>
            <a:endParaRPr b="1">
              <a:solidFill>
                <a:srgbClr val="FFFFFF"/>
              </a:solidFill>
              <a:latin typeface="Georgia"/>
              <a:ea typeface="Georgia"/>
              <a:cs typeface="Georgia"/>
              <a:sym typeface="Georgia"/>
            </a:endParaRPr>
          </a:p>
          <a:p>
            <a:pPr marL="0" lvl="0" indent="0" algn="l" rtl="0">
              <a:lnSpc>
                <a:spcPct val="150000"/>
              </a:lnSpc>
              <a:spcBef>
                <a:spcPts val="0"/>
              </a:spcBef>
              <a:spcAft>
                <a:spcPts val="0"/>
              </a:spcAft>
              <a:buNone/>
            </a:pPr>
            <a:endParaRPr>
              <a:solidFill>
                <a:srgbClr val="FFFFFF"/>
              </a:solidFill>
              <a:latin typeface="Georgia"/>
              <a:ea typeface="Georgia"/>
              <a:cs typeface="Georgia"/>
              <a:sym typeface="Georgia"/>
            </a:endParaRPr>
          </a:p>
          <a:p>
            <a:pPr marL="0" lvl="0" indent="0" algn="l" rtl="0">
              <a:lnSpc>
                <a:spcPct val="150000"/>
              </a:lnSpc>
              <a:spcBef>
                <a:spcPts val="0"/>
              </a:spcBef>
              <a:spcAft>
                <a:spcPts val="0"/>
              </a:spcAft>
              <a:buNone/>
            </a:pPr>
            <a:r>
              <a:rPr lang="en">
                <a:solidFill>
                  <a:srgbClr val="FFFFFF"/>
                </a:solidFill>
                <a:latin typeface="Georgia"/>
                <a:ea typeface="Georgia"/>
                <a:cs typeface="Georgia"/>
                <a:sym typeface="Georgia"/>
              </a:rPr>
              <a:t>When addressing the issue of ethnocentrism with students it is crucial to face the initial fact that teachers are the ones who often unintentionally pass on their own beliefs. Once action has been taken to address our own biases the next step is to understand the other origins of students’ preconceptions. At early development stages students pick-up ideologies and perspectives from their immediate families and people in their lives. With limited experience and external cultural knowledge, young children’s views of others are often formed within a limiting environment. Ethnocentrism is classified as viewing one’s culture as “central to reality” and positioned on the other end of the spectrum is Ethnorelativism. Ethnorelativism describes viewing one’s culture as “relative to context”. Giving context to views of different cultures is how teachers can pull students away from a limited scope of understanding. </a:t>
            </a:r>
            <a:endParaRPr>
              <a:solidFill>
                <a:srgbClr val="FFFFFF"/>
              </a:solidFill>
              <a:latin typeface="Georgia"/>
              <a:ea typeface="Georgia"/>
              <a:cs typeface="Georgia"/>
              <a:sym typeface="Georgia"/>
            </a:endParaRPr>
          </a:p>
          <a:p>
            <a:pPr marL="0" lvl="0" indent="0" algn="l" rtl="0">
              <a:spcBef>
                <a:spcPts val="0"/>
              </a:spcBef>
              <a:spcAft>
                <a:spcPts val="0"/>
              </a:spcAft>
              <a:buNone/>
            </a:pPr>
            <a:endParaRPr>
              <a:solidFill>
                <a:srgbClr val="FFFFF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87900" y="337275"/>
            <a:ext cx="8368200" cy="143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3F3F3"/>
                </a:solidFill>
              </a:rPr>
              <a:t>The Developmental Model of Intercultural Sensitivity </a:t>
            </a:r>
            <a:endParaRPr>
              <a:solidFill>
                <a:srgbClr val="F3F3F3"/>
              </a:solidFill>
            </a:endParaRPr>
          </a:p>
          <a:p>
            <a:pPr marL="0" lvl="0" indent="0" algn="ctr" rtl="0">
              <a:spcBef>
                <a:spcPts val="0"/>
              </a:spcBef>
              <a:spcAft>
                <a:spcPts val="0"/>
              </a:spcAft>
              <a:buNone/>
            </a:pPr>
            <a:endParaRPr>
              <a:latin typeface="Merriweather"/>
              <a:ea typeface="Merriweather"/>
              <a:cs typeface="Merriweather"/>
              <a:sym typeface="Merriweather"/>
            </a:endParaRPr>
          </a:p>
        </p:txBody>
      </p:sp>
      <p:sp>
        <p:nvSpPr>
          <p:cNvPr id="139" name="Google Shape;139;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0" name="Google Shape;140;p24"/>
          <p:cNvPicPr preferRelativeResize="0"/>
          <p:nvPr/>
        </p:nvPicPr>
        <p:blipFill>
          <a:blip r:embed="rId3">
            <a:alphaModFix/>
          </a:blip>
          <a:stretch>
            <a:fillRect/>
          </a:stretch>
        </p:blipFill>
        <p:spPr>
          <a:xfrm>
            <a:off x="0" y="1489825"/>
            <a:ext cx="9143998" cy="3657599"/>
          </a:xfrm>
          <a:prstGeom prst="rect">
            <a:avLst/>
          </a:prstGeom>
          <a:noFill/>
          <a:ln>
            <a:noFill/>
          </a:ln>
        </p:spPr>
      </p:pic>
      <p:sp>
        <p:nvSpPr>
          <p:cNvPr id="141" name="Google Shape;141;p24"/>
          <p:cNvSpPr txBox="1"/>
          <p:nvPr/>
        </p:nvSpPr>
        <p:spPr>
          <a:xfrm>
            <a:off x="7159400" y="1041325"/>
            <a:ext cx="1757700" cy="44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F3F3F3"/>
                </a:solidFill>
                <a:latin typeface="Merriweather"/>
                <a:ea typeface="Merriweather"/>
                <a:cs typeface="Merriweather"/>
                <a:sym typeface="Merriweather"/>
              </a:rPr>
              <a:t> (Bennett, 2014)</a:t>
            </a:r>
            <a:endParaRPr>
              <a:solidFill>
                <a:srgbClr val="F3F3F3"/>
              </a:solidFill>
              <a:latin typeface="Merriweather"/>
              <a:ea typeface="Merriweather"/>
              <a:cs typeface="Merriweather"/>
              <a:sym typeface="Merriweather"/>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 #2</a:t>
            </a:r>
            <a:endParaRPr/>
          </a:p>
        </p:txBody>
      </p:sp>
      <p:sp>
        <p:nvSpPr>
          <p:cNvPr id="147" name="Google Shape;147;p25"/>
          <p:cNvSpPr txBox="1"/>
          <p:nvPr/>
        </p:nvSpPr>
        <p:spPr>
          <a:xfrm>
            <a:off x="337825" y="1106400"/>
            <a:ext cx="8589300" cy="386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Georgia"/>
                <a:ea typeface="Georgia"/>
                <a:cs typeface="Georgia"/>
                <a:sym typeface="Georgia"/>
              </a:rPr>
              <a:t>How can we increase intercultural competence with students?</a:t>
            </a:r>
            <a:endParaRPr b="1">
              <a:solidFill>
                <a:srgbClr val="FFFFFF"/>
              </a:solidFill>
              <a:latin typeface="Georgia"/>
              <a:ea typeface="Georgia"/>
              <a:cs typeface="Georgia"/>
              <a:sym typeface="Georgia"/>
            </a:endParaRPr>
          </a:p>
          <a:p>
            <a:pPr marL="0" lvl="0" indent="0" algn="l" rtl="0">
              <a:lnSpc>
                <a:spcPct val="115000"/>
              </a:lnSpc>
              <a:spcBef>
                <a:spcPts val="0"/>
              </a:spcBef>
              <a:spcAft>
                <a:spcPts val="0"/>
              </a:spcAft>
              <a:buNone/>
            </a:pPr>
            <a:endParaRPr>
              <a:solidFill>
                <a:srgbClr val="FFFFFF"/>
              </a:solidFill>
              <a:latin typeface="Georgia"/>
              <a:ea typeface="Georgia"/>
              <a:cs typeface="Georgia"/>
              <a:sym typeface="Georgia"/>
            </a:endParaRPr>
          </a:p>
          <a:p>
            <a:pPr marL="0" lvl="0" indent="0" algn="l" rtl="0">
              <a:lnSpc>
                <a:spcPct val="150000"/>
              </a:lnSpc>
              <a:spcBef>
                <a:spcPts val="0"/>
              </a:spcBef>
              <a:spcAft>
                <a:spcPts val="0"/>
              </a:spcAft>
              <a:buNone/>
            </a:pPr>
            <a:r>
              <a:rPr lang="en">
                <a:solidFill>
                  <a:srgbClr val="FFFFFF"/>
                </a:solidFill>
                <a:latin typeface="Georgia"/>
                <a:ea typeface="Georgia"/>
                <a:cs typeface="Georgia"/>
                <a:sym typeface="Georgia"/>
              </a:rPr>
              <a:t>This question stems from the statement that there is limited availability of structured training programs and opportunities for travel to build cultural competence with students. By stating this it can be inferred that these are the only avenues to enrich cultural competence in the classroom. As mentioned in the article, we simply cannot rely on fact-based knowledge to create a well-rounded level of intercultural competence in our students. The authors mention the exploration of other approaches to develop the affective and behavioural skills that are required to change or influence a cultural mindset but they fail to mention any specifics. If a full sense of intercultural competence is attributed to the exposure of targeted training and experience, why can’t we as educators try to bring that aspect </a:t>
            </a:r>
            <a:r>
              <a:rPr lang="en" i="1">
                <a:solidFill>
                  <a:srgbClr val="FFFFFF"/>
                </a:solidFill>
                <a:latin typeface="Georgia"/>
                <a:ea typeface="Georgia"/>
                <a:cs typeface="Georgia"/>
                <a:sym typeface="Georgia"/>
              </a:rPr>
              <a:t>into</a:t>
            </a:r>
            <a:r>
              <a:rPr lang="en">
                <a:solidFill>
                  <a:srgbClr val="FFFFFF"/>
                </a:solidFill>
                <a:latin typeface="Georgia"/>
                <a:ea typeface="Georgia"/>
                <a:cs typeface="Georgia"/>
                <a:sym typeface="Georgia"/>
              </a:rPr>
              <a:t> our classrooms through local experience opportunities?</a:t>
            </a:r>
            <a:endParaRPr>
              <a:solidFill>
                <a:srgbClr val="FFFFFF"/>
              </a:solidFill>
              <a:latin typeface="Georgia"/>
              <a:ea typeface="Georgia"/>
              <a:cs typeface="Georgia"/>
              <a:sym typeface="Georgia"/>
            </a:endParaRPr>
          </a:p>
          <a:p>
            <a:pPr marL="0" lvl="0" indent="0" algn="l" rtl="0">
              <a:spcBef>
                <a:spcPts val="0"/>
              </a:spcBef>
              <a:spcAft>
                <a:spcPts val="0"/>
              </a:spcAft>
              <a:buNone/>
            </a:pPr>
            <a:endParaRPr>
              <a:solidFill>
                <a:srgbClr val="FFFFFF"/>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 #2 Cont.</a:t>
            </a:r>
            <a:endParaRPr/>
          </a:p>
        </p:txBody>
      </p:sp>
      <p:sp>
        <p:nvSpPr>
          <p:cNvPr id="153" name="Google Shape;153;p26"/>
          <p:cNvSpPr txBox="1"/>
          <p:nvPr/>
        </p:nvSpPr>
        <p:spPr>
          <a:xfrm>
            <a:off x="387900" y="1258450"/>
            <a:ext cx="8293800" cy="3454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solidFill>
                  <a:srgbClr val="FFFFFF"/>
                </a:solidFill>
                <a:latin typeface="Georgia"/>
                <a:ea typeface="Georgia"/>
                <a:cs typeface="Georgia"/>
                <a:sym typeface="Georgia"/>
              </a:rPr>
              <a:t>We can create diverse and culturally sensitive lesson content that brings social skills and mindful perspectives to the forefront. Creating this environment allows students to develop attitudes such as empathy, curiosity, and respect that further their understanding much more than theoretical study and can be applied when they do have the chance to fully immerse themselves in new cultures. Despite the observation made by the authors that there are very few training programs on intercultural competence there are many opportunities provided by many local locations, events, and individuals that can give purpose and exposure to intercultural understanding and the celebration of difference. </a:t>
            </a:r>
            <a:endParaRPr>
              <a:solidFill>
                <a:srgbClr val="FFFFFF"/>
              </a:solidFill>
              <a:latin typeface="Georgia"/>
              <a:ea typeface="Georgia"/>
              <a:cs typeface="Georgia"/>
              <a:sym typeface="Georgia"/>
            </a:endParaRPr>
          </a:p>
          <a:p>
            <a:pPr marL="0" lvl="0" indent="0" algn="l" rtl="0">
              <a:lnSpc>
                <a:spcPct val="115000"/>
              </a:lnSpc>
              <a:spcBef>
                <a:spcPts val="0"/>
              </a:spcBef>
              <a:spcAft>
                <a:spcPts val="0"/>
              </a:spcAft>
              <a:buNone/>
            </a:pPr>
            <a:endParaRPr sz="1100">
              <a:solidFill>
                <a:srgbClr val="FFFFFF"/>
              </a:solidFill>
              <a:latin typeface="Georgia"/>
              <a:ea typeface="Georgia"/>
              <a:cs typeface="Georgia"/>
              <a:sym typeface="Georgia"/>
            </a:endParaRPr>
          </a:p>
          <a:p>
            <a:pPr marL="0" lvl="0" indent="0" algn="l" rtl="0">
              <a:spcBef>
                <a:spcPts val="0"/>
              </a:spcBef>
              <a:spcAft>
                <a:spcPts val="0"/>
              </a:spcAft>
              <a:buNone/>
            </a:pPr>
            <a:endParaRPr>
              <a:solidFill>
                <a:srgbClr val="FFFFFF"/>
              </a:solidFill>
              <a:latin typeface="Georgia"/>
              <a:ea typeface="Georgia"/>
              <a:cs typeface="Georgia"/>
              <a:sym typeface="Georgia"/>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150000" y="401600"/>
            <a:ext cx="8844000" cy="686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2400" b="1">
              <a:solidFill>
                <a:schemeClr val="dk2"/>
              </a:solidFill>
            </a:endParaRPr>
          </a:p>
          <a:p>
            <a:pPr marL="0" lvl="0" indent="0" algn="ctr" rtl="0">
              <a:spcBef>
                <a:spcPts val="1600"/>
              </a:spcBef>
              <a:spcAft>
                <a:spcPts val="0"/>
              </a:spcAft>
              <a:buNone/>
            </a:pPr>
            <a:r>
              <a:rPr lang="en" sz="2800">
                <a:latin typeface="Georgia"/>
                <a:ea typeface="Georgia"/>
                <a:cs typeface="Georgia"/>
                <a:sym typeface="Georgia"/>
              </a:rPr>
              <a:t>Expanding cultural experiences  and a global mindset in the classroom examples</a:t>
            </a:r>
            <a:endParaRPr sz="2800">
              <a:latin typeface="Georgia"/>
              <a:ea typeface="Georgia"/>
              <a:cs typeface="Georgia"/>
              <a:sym typeface="Georgia"/>
            </a:endParaRPr>
          </a:p>
        </p:txBody>
      </p:sp>
      <p:sp>
        <p:nvSpPr>
          <p:cNvPr id="159" name="Google Shape;159;p27"/>
          <p:cNvSpPr txBox="1">
            <a:spLocks noGrp="1"/>
          </p:cNvSpPr>
          <p:nvPr>
            <p:ph type="body" idx="1"/>
          </p:nvPr>
        </p:nvSpPr>
        <p:spPr>
          <a:xfrm>
            <a:off x="61650" y="837950"/>
            <a:ext cx="9020700" cy="4137000"/>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None/>
            </a:pPr>
            <a:endParaRPr>
              <a:solidFill>
                <a:srgbClr val="F3F3F3"/>
              </a:solidFill>
              <a:latin typeface="Merriweather"/>
              <a:ea typeface="Merriweather"/>
              <a:cs typeface="Merriweather"/>
              <a:sym typeface="Merriweather"/>
            </a:endParaRPr>
          </a:p>
          <a:p>
            <a:pPr marL="457200" lvl="0" indent="-355600" algn="l" rtl="0">
              <a:spcBef>
                <a:spcPts val="1200"/>
              </a:spcBef>
              <a:spcAft>
                <a:spcPts val="0"/>
              </a:spcAft>
              <a:buClr>
                <a:srgbClr val="F3F3F3"/>
              </a:buClr>
              <a:buSzPts val="2000"/>
              <a:buFont typeface="Georgia"/>
              <a:buChar char="●"/>
            </a:pPr>
            <a:r>
              <a:rPr lang="en" sz="2000" b="1">
                <a:solidFill>
                  <a:srgbClr val="F3F3F3"/>
                </a:solidFill>
                <a:latin typeface="Georgia"/>
                <a:ea typeface="Georgia"/>
                <a:cs typeface="Georgia"/>
                <a:sym typeface="Georgia"/>
              </a:rPr>
              <a:t>Have a calendar with all cultural holidays. </a:t>
            </a:r>
            <a:endParaRPr sz="2000" b="1">
              <a:solidFill>
                <a:srgbClr val="F3F3F3"/>
              </a:solidFill>
              <a:latin typeface="Georgia"/>
              <a:ea typeface="Georgia"/>
              <a:cs typeface="Georgia"/>
              <a:sym typeface="Georgia"/>
            </a:endParaRPr>
          </a:p>
          <a:p>
            <a:pPr marL="457200" lvl="0" indent="-355600" algn="l" rtl="0">
              <a:spcBef>
                <a:spcPts val="0"/>
              </a:spcBef>
              <a:spcAft>
                <a:spcPts val="0"/>
              </a:spcAft>
              <a:buClr>
                <a:srgbClr val="F3F3F3"/>
              </a:buClr>
              <a:buSzPts val="2000"/>
              <a:buFont typeface="Georgia"/>
              <a:buChar char="●"/>
            </a:pPr>
            <a:r>
              <a:rPr lang="en" sz="2000" b="1">
                <a:solidFill>
                  <a:srgbClr val="F3F3F3"/>
                </a:solidFill>
                <a:latin typeface="Georgia"/>
                <a:ea typeface="Georgia"/>
                <a:cs typeface="Georgia"/>
                <a:sym typeface="Georgia"/>
              </a:rPr>
              <a:t>Celebrate multiple cultural festivals in the classroom and community. </a:t>
            </a:r>
            <a:endParaRPr sz="2000" b="1">
              <a:solidFill>
                <a:srgbClr val="F3F3F3"/>
              </a:solidFill>
              <a:latin typeface="Georgia"/>
              <a:ea typeface="Georgia"/>
              <a:cs typeface="Georgia"/>
              <a:sym typeface="Georgia"/>
            </a:endParaRPr>
          </a:p>
          <a:p>
            <a:pPr marL="457200" lvl="0" indent="-355600" algn="l" rtl="0">
              <a:spcBef>
                <a:spcPts val="0"/>
              </a:spcBef>
              <a:spcAft>
                <a:spcPts val="0"/>
              </a:spcAft>
              <a:buClr>
                <a:srgbClr val="F3F3F3"/>
              </a:buClr>
              <a:buSzPts val="2000"/>
              <a:buFont typeface="Georgia"/>
              <a:buChar char="●"/>
            </a:pPr>
            <a:r>
              <a:rPr lang="en" sz="2000" b="1">
                <a:solidFill>
                  <a:srgbClr val="F3F3F3"/>
                </a:solidFill>
                <a:latin typeface="Georgia"/>
                <a:ea typeface="Georgia"/>
                <a:cs typeface="Georgia"/>
                <a:sym typeface="Georgia"/>
              </a:rPr>
              <a:t>Study cultural histories, flags of all countries, listen to their national anthems and play games/sports from multiple countries. </a:t>
            </a:r>
            <a:endParaRPr sz="2000" b="1">
              <a:solidFill>
                <a:srgbClr val="F3F3F3"/>
              </a:solidFill>
              <a:latin typeface="Georgia"/>
              <a:ea typeface="Georgia"/>
              <a:cs typeface="Georgia"/>
              <a:sym typeface="Georgia"/>
            </a:endParaRPr>
          </a:p>
          <a:p>
            <a:pPr marL="457200" lvl="0" indent="-355600" algn="l" rtl="0">
              <a:spcBef>
                <a:spcPts val="0"/>
              </a:spcBef>
              <a:spcAft>
                <a:spcPts val="0"/>
              </a:spcAft>
              <a:buClr>
                <a:srgbClr val="F3F3F3"/>
              </a:buClr>
              <a:buSzPts val="2000"/>
              <a:buFont typeface="Georgia"/>
              <a:buChar char="●"/>
            </a:pPr>
            <a:r>
              <a:rPr lang="en" sz="2000" b="1">
                <a:solidFill>
                  <a:srgbClr val="F3F3F3"/>
                </a:solidFill>
                <a:latin typeface="Georgia"/>
                <a:ea typeface="Georgia"/>
                <a:cs typeface="Georgia"/>
                <a:sym typeface="Georgia"/>
              </a:rPr>
              <a:t>Discuss different forms of communications, types of body language and customs. </a:t>
            </a:r>
            <a:endParaRPr sz="2000" b="1">
              <a:solidFill>
                <a:srgbClr val="F3F3F3"/>
              </a:solidFill>
              <a:latin typeface="Georgia"/>
              <a:ea typeface="Georgia"/>
              <a:cs typeface="Georgia"/>
              <a:sym typeface="Georgia"/>
            </a:endParaRPr>
          </a:p>
          <a:p>
            <a:pPr marL="457200" lvl="0" indent="-355600" algn="l" rtl="0">
              <a:spcBef>
                <a:spcPts val="0"/>
              </a:spcBef>
              <a:spcAft>
                <a:spcPts val="0"/>
              </a:spcAft>
              <a:buClr>
                <a:srgbClr val="F3F3F3"/>
              </a:buClr>
              <a:buSzPts val="2000"/>
              <a:buFont typeface="Georgia"/>
              <a:buChar char="●"/>
            </a:pPr>
            <a:r>
              <a:rPr lang="en" sz="2000" b="1">
                <a:solidFill>
                  <a:srgbClr val="F3F3F3"/>
                </a:solidFill>
                <a:latin typeface="Georgia"/>
                <a:ea typeface="Georgia"/>
                <a:cs typeface="Georgia"/>
                <a:sym typeface="Georgia"/>
              </a:rPr>
              <a:t>Read historical fiction novels about different cultures. </a:t>
            </a:r>
            <a:endParaRPr sz="2000" b="1">
              <a:solidFill>
                <a:srgbClr val="F3F3F3"/>
              </a:solidFill>
              <a:latin typeface="Georgia"/>
              <a:ea typeface="Georgia"/>
              <a:cs typeface="Georgia"/>
              <a:sym typeface="Georgia"/>
            </a:endParaRPr>
          </a:p>
          <a:p>
            <a:pPr marL="457200" lvl="0" indent="-342900" algn="l" rtl="0">
              <a:spcBef>
                <a:spcPts val="0"/>
              </a:spcBef>
              <a:spcAft>
                <a:spcPts val="0"/>
              </a:spcAft>
              <a:buClr>
                <a:srgbClr val="F3F3F3"/>
              </a:buClr>
              <a:buSzPts val="1800"/>
              <a:buFont typeface="Merriweather"/>
              <a:buChar char="●"/>
            </a:pPr>
            <a:r>
              <a:rPr lang="en" sz="2000" b="1">
                <a:solidFill>
                  <a:srgbClr val="F3F3F3"/>
                </a:solidFill>
                <a:latin typeface="Georgia"/>
                <a:ea typeface="Georgia"/>
                <a:cs typeface="Georgia"/>
                <a:sym typeface="Georgia"/>
              </a:rPr>
              <a:t>Watch foreign films with subtitles.</a:t>
            </a:r>
            <a:r>
              <a:rPr lang="en">
                <a:solidFill>
                  <a:srgbClr val="F3F3F3"/>
                </a:solidFill>
                <a:latin typeface="Georgia"/>
                <a:ea typeface="Georgia"/>
                <a:cs typeface="Georgia"/>
                <a:sym typeface="Georgia"/>
              </a:rPr>
              <a:t> </a:t>
            </a:r>
            <a:endParaRPr>
              <a:solidFill>
                <a:srgbClr val="F3F3F3"/>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Wordsmith/Passage Picker</a:t>
            </a:r>
            <a:endParaRPr/>
          </a:p>
        </p:txBody>
      </p:sp>
      <p:sp>
        <p:nvSpPr>
          <p:cNvPr id="165" name="Google Shape;165;p28"/>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Definitions</a:t>
            </a:r>
            <a:endParaRPr/>
          </a:p>
        </p:txBody>
      </p:sp>
      <p:sp>
        <p:nvSpPr>
          <p:cNvPr id="171" name="Google Shape;171;p2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arenR"/>
            </a:pPr>
            <a:r>
              <a:rPr lang="en" sz="1100" b="1"/>
              <a:t>Intercultural Competence</a:t>
            </a:r>
            <a:r>
              <a:rPr lang="en" sz="1100"/>
              <a:t> (Behaviour/Communication): Achieved through different cultural experiences. It encompasses intercultural understanding, intercultural sensitivity and intercultural communication. Intercultural competence includes the person’s ability to adapt and integrate into a different culture, as well as understand multiple worldviews and perspectives. The development of intercultural competence is intricate and involves various layers of understanding, connection and context. It includes knowledge, skills, attitudes and behaviours. </a:t>
            </a:r>
            <a:r>
              <a:rPr lang="en" sz="1100" i="1"/>
              <a:t>Ex: Working as a teacher at a private First Nations elementary school and immersing yourself in extra-curricular activities.</a:t>
            </a:r>
            <a:r>
              <a:rPr lang="en" sz="1100"/>
              <a:t> </a:t>
            </a:r>
            <a:endParaRPr sz="1100"/>
          </a:p>
          <a:p>
            <a:pPr marL="457200" lvl="0" indent="-298450" algn="l" rtl="0">
              <a:spcBef>
                <a:spcPts val="0"/>
              </a:spcBef>
              <a:spcAft>
                <a:spcPts val="0"/>
              </a:spcAft>
              <a:buSzPts val="1100"/>
              <a:buAutoNum type="arabicParenR"/>
            </a:pPr>
            <a:r>
              <a:rPr lang="en" sz="1100" b="1"/>
              <a:t>Intercultural Understanding</a:t>
            </a:r>
            <a:r>
              <a:rPr lang="en" sz="1100"/>
              <a:t> (Knowledge/Awareness): Experiences that are not shaped by biases and stereotypes. A person with intercultural understanding can recognize similarities and differences in reference to their own culture, see their own culture as one example of a culture, and recognize that there are multiple perspectives and worldviews. In this way of thinking, the person’s understanding of other cultures is in a positive framework. </a:t>
            </a:r>
            <a:r>
              <a:rPr lang="en" sz="1100" i="1"/>
              <a:t>Ex: Having issues connecting with a student’s parents. </a:t>
            </a:r>
            <a:endParaRPr sz="1100"/>
          </a:p>
          <a:p>
            <a:pPr marL="457200" lvl="0" indent="-298450" algn="l" rtl="0">
              <a:spcBef>
                <a:spcPts val="0"/>
              </a:spcBef>
              <a:spcAft>
                <a:spcPts val="0"/>
              </a:spcAft>
              <a:buSzPts val="1100"/>
              <a:buAutoNum type="arabicParenR"/>
            </a:pPr>
            <a:r>
              <a:rPr lang="en" sz="1100" b="1"/>
              <a:t>Intercultural Sensitivity</a:t>
            </a:r>
            <a:r>
              <a:rPr lang="en" sz="1100"/>
              <a:t> (Empathy/Affective Response):</a:t>
            </a:r>
            <a:r>
              <a:rPr lang="en" sz="1100">
                <a:solidFill>
                  <a:srgbClr val="000000"/>
                </a:solidFill>
                <a:latin typeface="Times New Roman"/>
                <a:ea typeface="Times New Roman"/>
                <a:cs typeface="Times New Roman"/>
                <a:sym typeface="Times New Roman"/>
              </a:rPr>
              <a:t> </a:t>
            </a:r>
            <a:r>
              <a:rPr lang="en" sz="1100"/>
              <a:t>“A person’s ‘active desire to motivate themselves to understand, appreciate and accept differences among cultures’ (Chen and Starosta 1998, 231)” (Perry &amp; Southwell, 2011, p.454). An Intercultural Sensitivity scale developed by Chen and Starosta (2000) includes these factors: interaction enjoyment, respect for cultural differences, confidence in interactions, and attentiveness of the interactions (Perry &amp; Southwell, 2011, p.454). </a:t>
            </a:r>
            <a:r>
              <a:rPr lang="en" sz="1100" i="1"/>
              <a:t>Ex: Actively creating opportunities for engagement, inside and outside the classroom. </a:t>
            </a:r>
            <a:endParaRPr sz="1100"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0"/>
          <p:cNvPicPr preferRelativeResize="0"/>
          <p:nvPr/>
        </p:nvPicPr>
        <p:blipFill>
          <a:blip r:embed="rId3">
            <a:alphaModFix/>
          </a:blip>
          <a:stretch>
            <a:fillRect/>
          </a:stretch>
        </p:blipFill>
        <p:spPr>
          <a:xfrm>
            <a:off x="1797962" y="109425"/>
            <a:ext cx="5548075" cy="4924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Passages</a:t>
            </a:r>
            <a:endParaRPr/>
          </a:p>
        </p:txBody>
      </p:sp>
      <p:sp>
        <p:nvSpPr>
          <p:cNvPr id="182" name="Google Shape;182;p31"/>
          <p:cNvSpPr txBox="1">
            <a:spLocks noGrp="1"/>
          </p:cNvSpPr>
          <p:nvPr>
            <p:ph type="body" idx="1"/>
          </p:nvPr>
        </p:nvSpPr>
        <p:spPr>
          <a:xfrm>
            <a:off x="461825" y="1489825"/>
            <a:ext cx="8294100" cy="3078900"/>
          </a:xfrm>
          <a:prstGeom prst="rect">
            <a:avLst/>
          </a:prstGeom>
        </p:spPr>
        <p:txBody>
          <a:bodyPr spcFirstLastPara="1" wrap="square" lIns="91425" tIns="91425" rIns="91425" bIns="91425" anchor="t" anchorCtr="0">
            <a:noAutofit/>
          </a:bodyPr>
          <a:lstStyle/>
          <a:p>
            <a:pPr marL="0" lvl="0" indent="-228600" algn="l" rtl="0">
              <a:lnSpc>
                <a:spcPct val="200000"/>
              </a:lnSpc>
              <a:spcBef>
                <a:spcPts val="1200"/>
              </a:spcBef>
              <a:spcAft>
                <a:spcPts val="0"/>
              </a:spcAft>
              <a:buNone/>
            </a:pPr>
            <a:r>
              <a:rPr lang="en" sz="1200"/>
              <a:t>1)       “In school settings, education for intercultural competence, if it is taught at all, is typically embedded in an academic subject such as foreign languages or social studies. However, the degree to which subjects such as foreign languages and social studies are intercultural depends on the orientation of the curriculum (Davies and Read 2005)” (Perry &amp; Southwell, 2011, p.458).</a:t>
            </a:r>
            <a:endParaRPr sz="1200"/>
          </a:p>
          <a:p>
            <a:pPr marL="0" lvl="0" indent="-228600" algn="l" rtl="0">
              <a:lnSpc>
                <a:spcPct val="200000"/>
              </a:lnSpc>
              <a:spcBef>
                <a:spcPts val="1200"/>
              </a:spcBef>
              <a:spcAft>
                <a:spcPts val="0"/>
              </a:spcAft>
              <a:buNone/>
            </a:pPr>
            <a:r>
              <a:rPr lang="en" sz="1200"/>
              <a:t>2)      “Inquiry-based learning is used to help students understand that people can hold different worldviews, to examine those views and respect them, although not to necessarily accept them (Stathers 2008). An important aspect of this curriculum is the encouragement of critical inquiry and interaction with local communities and cultures” (Perry &amp; Southwell, 2011, p.458). </a:t>
            </a:r>
            <a:endParaRPr sz="1200"/>
          </a:p>
          <a:p>
            <a:pPr marL="0" lvl="0" indent="0" algn="l" rtl="0">
              <a:spcBef>
                <a:spcPts val="1200"/>
              </a:spcBef>
              <a:spcAft>
                <a:spcPts val="0"/>
              </a:spcAft>
              <a:buNone/>
            </a:pPr>
            <a:endParaRPr sz="1100" i="1">
              <a:solidFill>
                <a:srgbClr val="F3F3F3"/>
              </a:solidFill>
              <a:latin typeface="Arial"/>
              <a:ea typeface="Arial"/>
              <a:cs typeface="Arial"/>
              <a:sym typeface="Arial"/>
            </a:endParaRPr>
          </a:p>
          <a:p>
            <a:pPr marL="0" lvl="0" indent="0" algn="l" rtl="0">
              <a:spcBef>
                <a:spcPts val="12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Actualizer</a:t>
            </a:r>
            <a:endParaRPr/>
          </a:p>
        </p:txBody>
      </p:sp>
      <p:sp>
        <p:nvSpPr>
          <p:cNvPr id="188" name="Google Shape;188;p3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ctrTitle"/>
          </p:nvPr>
        </p:nvSpPr>
        <p:spPr>
          <a:xfrm>
            <a:off x="1281750" y="126900"/>
            <a:ext cx="65805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Summarizer/Visualizer</a:t>
            </a:r>
            <a:endParaRPr/>
          </a:p>
        </p:txBody>
      </p:sp>
      <p:sp>
        <p:nvSpPr>
          <p:cNvPr id="83" name="Google Shape;83;p15"/>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84" name="Google Shape;84;p15"/>
          <p:cNvPicPr preferRelativeResize="0"/>
          <p:nvPr/>
        </p:nvPicPr>
        <p:blipFill>
          <a:blip r:embed="rId3">
            <a:alphaModFix/>
          </a:blip>
          <a:stretch>
            <a:fillRect/>
          </a:stretch>
        </p:blipFill>
        <p:spPr>
          <a:xfrm>
            <a:off x="2063613" y="1754900"/>
            <a:ext cx="5016774" cy="2665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ctrTitle"/>
          </p:nvPr>
        </p:nvSpPr>
        <p:spPr>
          <a:xfrm>
            <a:off x="898500" y="459000"/>
            <a:ext cx="7045800" cy="95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000"/>
          </a:p>
          <a:p>
            <a:pPr marL="0" lvl="0" indent="0" algn="l" rtl="0">
              <a:spcBef>
                <a:spcPts val="0"/>
              </a:spcBef>
              <a:spcAft>
                <a:spcPts val="0"/>
              </a:spcAft>
              <a:buNone/>
            </a:pPr>
            <a:endParaRPr sz="3000"/>
          </a:p>
          <a:p>
            <a:pPr marL="0" lvl="0" indent="0" algn="ctr" rtl="0">
              <a:spcBef>
                <a:spcPts val="0"/>
              </a:spcBef>
              <a:spcAft>
                <a:spcPts val="0"/>
              </a:spcAft>
              <a:buNone/>
            </a:pPr>
            <a:endParaRPr sz="3000"/>
          </a:p>
          <a:p>
            <a:pPr marL="0" lvl="0" indent="0" algn="l" rtl="0">
              <a:lnSpc>
                <a:spcPct val="115000"/>
              </a:lnSpc>
              <a:spcBef>
                <a:spcPts val="0"/>
              </a:spcBef>
              <a:spcAft>
                <a:spcPts val="1600"/>
              </a:spcAft>
              <a:buNone/>
            </a:pPr>
            <a:r>
              <a:rPr lang="en" sz="3000"/>
              <a:t>Developing Intercultural Competence</a:t>
            </a:r>
            <a:endParaRPr sz="3000"/>
          </a:p>
        </p:txBody>
      </p:sp>
      <p:sp>
        <p:nvSpPr>
          <p:cNvPr id="194" name="Google Shape;194;p33"/>
          <p:cNvSpPr txBox="1"/>
          <p:nvPr/>
        </p:nvSpPr>
        <p:spPr>
          <a:xfrm>
            <a:off x="414975" y="1445550"/>
            <a:ext cx="8525400" cy="1956300"/>
          </a:xfrm>
          <a:prstGeom prst="rect">
            <a:avLst/>
          </a:prstGeom>
          <a:noFill/>
          <a:ln>
            <a:noFill/>
          </a:ln>
          <a:effectLst>
            <a:outerShdw blurRad="57150" dist="19050" dir="5400000" algn="bl" rotWithShape="0">
              <a:srgbClr val="000000">
                <a:alpha val="7000"/>
              </a:srgbClr>
            </a:outerShdw>
          </a:effectLst>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lt1"/>
              </a:buClr>
              <a:buSzPts val="1400"/>
              <a:buFont typeface="Merriweather"/>
              <a:buChar char="●"/>
            </a:pPr>
            <a:r>
              <a:rPr lang="en" b="1">
                <a:solidFill>
                  <a:schemeClr val="lt1"/>
                </a:solidFill>
                <a:latin typeface="Merriweather"/>
                <a:ea typeface="Merriweather"/>
                <a:cs typeface="Merriweather"/>
                <a:sym typeface="Merriweather"/>
              </a:rPr>
              <a:t>Simply acknowledging another culture does not build intercultural competence. </a:t>
            </a:r>
            <a:endParaRPr b="1">
              <a:solidFill>
                <a:schemeClr val="lt1"/>
              </a:solidFill>
              <a:latin typeface="Merriweather"/>
              <a:ea typeface="Merriweather"/>
              <a:cs typeface="Merriweather"/>
              <a:sym typeface="Merriweather"/>
            </a:endParaRPr>
          </a:p>
          <a:p>
            <a:pPr marL="457200" lvl="0" indent="-317500" algn="l" rtl="0">
              <a:lnSpc>
                <a:spcPct val="115000"/>
              </a:lnSpc>
              <a:spcBef>
                <a:spcPts val="0"/>
              </a:spcBef>
              <a:spcAft>
                <a:spcPts val="0"/>
              </a:spcAft>
              <a:buClr>
                <a:schemeClr val="lt1"/>
              </a:buClr>
              <a:buSzPts val="1400"/>
              <a:buFont typeface="Merriweather"/>
              <a:buChar char="●"/>
            </a:pPr>
            <a:r>
              <a:rPr lang="en" b="1">
                <a:solidFill>
                  <a:schemeClr val="lt1"/>
                </a:solidFill>
                <a:latin typeface="Merriweather"/>
                <a:ea typeface="Merriweather"/>
                <a:cs typeface="Merriweather"/>
                <a:sym typeface="Merriweather"/>
              </a:rPr>
              <a:t>Learning alternative worldviews through a critical lens will help develop intercultural competence.</a:t>
            </a:r>
            <a:endParaRPr b="1">
              <a:solidFill>
                <a:schemeClr val="lt1"/>
              </a:solidFill>
              <a:latin typeface="Merriweather"/>
              <a:ea typeface="Merriweather"/>
              <a:cs typeface="Merriweather"/>
              <a:sym typeface="Merriweather"/>
            </a:endParaRPr>
          </a:p>
          <a:p>
            <a:pPr marL="457200" lvl="0" indent="-342900" algn="l" rtl="0">
              <a:lnSpc>
                <a:spcPct val="115000"/>
              </a:lnSpc>
              <a:spcBef>
                <a:spcPts val="0"/>
              </a:spcBef>
              <a:spcAft>
                <a:spcPts val="0"/>
              </a:spcAft>
              <a:buClr>
                <a:schemeClr val="lt1"/>
              </a:buClr>
              <a:buSzPts val="1800"/>
              <a:buFont typeface="Merriweather"/>
              <a:buChar char="●"/>
            </a:pPr>
            <a:r>
              <a:rPr lang="en" b="1">
                <a:solidFill>
                  <a:schemeClr val="lt1"/>
                </a:solidFill>
                <a:latin typeface="Merriweather"/>
                <a:ea typeface="Merriweather"/>
                <a:cs typeface="Merriweather"/>
                <a:sym typeface="Merriweather"/>
              </a:rPr>
              <a:t>Communication can be interpreted differently, even by members of the same culture</a:t>
            </a:r>
            <a:endParaRPr b="1">
              <a:solidFill>
                <a:schemeClr val="lt1"/>
              </a:solidFill>
              <a:latin typeface="Merriweather"/>
              <a:ea typeface="Merriweather"/>
              <a:cs typeface="Merriweather"/>
              <a:sym typeface="Merriweather"/>
            </a:endParaRPr>
          </a:p>
          <a:p>
            <a:pPr marL="457200" lvl="0" indent="-317500" algn="l" rtl="0">
              <a:lnSpc>
                <a:spcPct val="115000"/>
              </a:lnSpc>
              <a:spcBef>
                <a:spcPts val="0"/>
              </a:spcBef>
              <a:spcAft>
                <a:spcPts val="0"/>
              </a:spcAft>
              <a:buClr>
                <a:schemeClr val="lt1"/>
              </a:buClr>
              <a:buSzPts val="1400"/>
              <a:buFont typeface="Merriweather"/>
              <a:buChar char="●"/>
            </a:pPr>
            <a:r>
              <a:rPr lang="en" b="1">
                <a:solidFill>
                  <a:schemeClr val="lt1"/>
                </a:solidFill>
                <a:latin typeface="Merriweather"/>
                <a:ea typeface="Merriweather"/>
                <a:cs typeface="Merriweather"/>
                <a:sym typeface="Merriweather"/>
              </a:rPr>
              <a:t>Communication is a recognition of a difference in culture through the spoken language</a:t>
            </a:r>
            <a:endParaRPr b="1">
              <a:solidFill>
                <a:schemeClr val="lt1"/>
              </a:solidFill>
              <a:latin typeface="Merriweather"/>
              <a:ea typeface="Merriweather"/>
              <a:cs typeface="Merriweather"/>
              <a:sym typeface="Merriweather"/>
            </a:endParaRPr>
          </a:p>
          <a:p>
            <a:pPr marL="457200" lvl="0" indent="-342900" algn="l" rtl="0">
              <a:lnSpc>
                <a:spcPct val="115000"/>
              </a:lnSpc>
              <a:spcBef>
                <a:spcPts val="0"/>
              </a:spcBef>
              <a:spcAft>
                <a:spcPts val="0"/>
              </a:spcAft>
              <a:buClr>
                <a:schemeClr val="lt1"/>
              </a:buClr>
              <a:buSzPts val="1800"/>
              <a:buFont typeface="Merriweather"/>
              <a:buChar char="●"/>
            </a:pPr>
            <a:r>
              <a:rPr lang="en" b="1">
                <a:solidFill>
                  <a:schemeClr val="lt1"/>
                </a:solidFill>
                <a:latin typeface="Merriweather"/>
                <a:ea typeface="Merriweather"/>
                <a:cs typeface="Merriweather"/>
                <a:sym typeface="Merriweather"/>
              </a:rPr>
              <a:t>Our activity will create an awareness of cross culture communication barriers</a:t>
            </a:r>
            <a:endParaRPr b="1">
              <a:solidFill>
                <a:schemeClr val="lt1"/>
              </a:solidFill>
              <a:latin typeface="Merriweather"/>
              <a:ea typeface="Merriweather"/>
              <a:cs typeface="Merriweather"/>
              <a:sym typeface="Merriweathe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1069775" y="4580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Activity </a:t>
            </a:r>
            <a:endParaRPr/>
          </a:p>
        </p:txBody>
      </p:sp>
      <p:pic>
        <p:nvPicPr>
          <p:cNvPr id="200" name="Google Shape;200;p34"/>
          <p:cNvPicPr preferRelativeResize="0"/>
          <p:nvPr/>
        </p:nvPicPr>
        <p:blipFill>
          <a:blip r:embed="rId3">
            <a:alphaModFix/>
          </a:blip>
          <a:stretch>
            <a:fillRect/>
          </a:stretch>
        </p:blipFill>
        <p:spPr>
          <a:xfrm>
            <a:off x="-12" y="1448925"/>
            <a:ext cx="5874374" cy="3694575"/>
          </a:xfrm>
          <a:prstGeom prst="rect">
            <a:avLst/>
          </a:prstGeom>
          <a:noFill/>
          <a:ln>
            <a:noFill/>
          </a:ln>
        </p:spPr>
      </p:pic>
      <p:pic>
        <p:nvPicPr>
          <p:cNvPr id="201" name="Google Shape;201;p34"/>
          <p:cNvPicPr preferRelativeResize="0"/>
          <p:nvPr/>
        </p:nvPicPr>
        <p:blipFill>
          <a:blip r:embed="rId4">
            <a:alphaModFix/>
          </a:blip>
          <a:stretch>
            <a:fillRect/>
          </a:stretch>
        </p:blipFill>
        <p:spPr>
          <a:xfrm>
            <a:off x="6231362" y="124950"/>
            <a:ext cx="2766864" cy="27668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“Walk in Their Shoes”</a:t>
            </a:r>
            <a:endParaRPr/>
          </a:p>
        </p:txBody>
      </p:sp>
      <p:sp>
        <p:nvSpPr>
          <p:cNvPr id="207" name="Google Shape;207;p35"/>
          <p:cNvSpPr txBox="1">
            <a:spLocks noGrp="1"/>
          </p:cNvSpPr>
          <p:nvPr>
            <p:ph type="body" idx="1"/>
          </p:nvPr>
        </p:nvSpPr>
        <p:spPr>
          <a:xfrm>
            <a:off x="387900" y="1489825"/>
            <a:ext cx="8368200" cy="34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Outcome statement:</a:t>
            </a:r>
            <a:endParaRPr/>
          </a:p>
          <a:p>
            <a:pPr marL="0" lvl="0" indent="0" algn="l" rtl="0">
              <a:spcBef>
                <a:spcPts val="1600"/>
              </a:spcBef>
              <a:spcAft>
                <a:spcPts val="0"/>
              </a:spcAft>
              <a:buNone/>
            </a:pPr>
            <a:r>
              <a:rPr lang="en"/>
              <a:t>Upon completion of this activity, students will appreciate the effort that ESL (English as Second Language) learners, or new second language learners exert while communicating in their non-primary language.</a:t>
            </a:r>
            <a:endParaRPr/>
          </a:p>
          <a:p>
            <a:pPr marL="0" lvl="0" indent="0" algn="l" rtl="0">
              <a:spcBef>
                <a:spcPts val="1600"/>
              </a:spcBef>
              <a:spcAft>
                <a:spcPts val="0"/>
              </a:spcAft>
              <a:buNone/>
            </a:pPr>
            <a:r>
              <a:rPr lang="en"/>
              <a:t>To encourage intercultural sensitivity and increase</a:t>
            </a:r>
            <a:endParaRPr/>
          </a:p>
          <a:p>
            <a:pPr marL="0" lvl="0" indent="0" algn="l" rtl="0">
              <a:spcBef>
                <a:spcPts val="1600"/>
              </a:spcBef>
              <a:spcAft>
                <a:spcPts val="0"/>
              </a:spcAft>
              <a:buNone/>
            </a:pPr>
            <a:r>
              <a:rPr lang="en"/>
              <a:t>Intercultural competence.</a:t>
            </a:r>
            <a:endParaRPr/>
          </a:p>
          <a:p>
            <a:pPr marL="0" lvl="0" indent="0" algn="l" rtl="0">
              <a:spcBef>
                <a:spcPts val="1600"/>
              </a:spcBef>
              <a:spcAft>
                <a:spcPts val="1600"/>
              </a:spcAft>
              <a:buNone/>
            </a:pPr>
            <a:r>
              <a:rPr lang="en"/>
              <a:t>									</a:t>
            </a:r>
            <a:endParaRPr/>
          </a:p>
        </p:txBody>
      </p:sp>
      <p:pic>
        <p:nvPicPr>
          <p:cNvPr id="208" name="Google Shape;208;p35"/>
          <p:cNvPicPr preferRelativeResize="0"/>
          <p:nvPr/>
        </p:nvPicPr>
        <p:blipFill>
          <a:blip r:embed="rId3">
            <a:alphaModFix/>
          </a:blip>
          <a:stretch>
            <a:fillRect/>
          </a:stretch>
        </p:blipFill>
        <p:spPr>
          <a:xfrm>
            <a:off x="6069324" y="3084424"/>
            <a:ext cx="2456125" cy="1634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Time to pair up!</a:t>
            </a:r>
            <a:endParaRPr/>
          </a:p>
        </p:txBody>
      </p:sp>
      <p:sp>
        <p:nvSpPr>
          <p:cNvPr id="214" name="Google Shape;214;p36"/>
          <p:cNvSpPr txBox="1">
            <a:spLocks noGrp="1"/>
          </p:cNvSpPr>
          <p:nvPr>
            <p:ph type="body" idx="1"/>
          </p:nvPr>
        </p:nvSpPr>
        <p:spPr>
          <a:xfrm>
            <a:off x="481825" y="1570625"/>
            <a:ext cx="80928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aveat"/>
                <a:ea typeface="Caveat"/>
                <a:cs typeface="Caveat"/>
                <a:sym typeface="Caveat"/>
              </a:rPr>
              <a:t>Please get into groups of </a:t>
            </a:r>
            <a:endParaRPr sz="3600">
              <a:latin typeface="Caveat"/>
              <a:ea typeface="Caveat"/>
              <a:cs typeface="Caveat"/>
              <a:sym typeface="Caveat"/>
            </a:endParaRPr>
          </a:p>
          <a:p>
            <a:pPr marL="0" lvl="0" indent="0" algn="l" rtl="0">
              <a:spcBef>
                <a:spcPts val="1600"/>
              </a:spcBef>
              <a:spcAft>
                <a:spcPts val="1600"/>
              </a:spcAft>
              <a:buNone/>
            </a:pPr>
            <a:r>
              <a:rPr lang="en" sz="3600">
                <a:latin typeface="Caveat"/>
                <a:ea typeface="Caveat"/>
                <a:cs typeface="Caveat"/>
                <a:sym typeface="Caveat"/>
              </a:rPr>
              <a:t>TWO</a:t>
            </a:r>
            <a:endParaRPr sz="3600">
              <a:latin typeface="Caveat"/>
              <a:ea typeface="Caveat"/>
              <a:cs typeface="Caveat"/>
              <a:sym typeface="Caveat"/>
            </a:endParaRPr>
          </a:p>
        </p:txBody>
      </p:sp>
      <p:pic>
        <p:nvPicPr>
          <p:cNvPr id="215" name="Google Shape;215;p36"/>
          <p:cNvPicPr preferRelativeResize="0"/>
          <p:nvPr/>
        </p:nvPicPr>
        <p:blipFill>
          <a:blip r:embed="rId3">
            <a:alphaModFix/>
          </a:blip>
          <a:stretch>
            <a:fillRect/>
          </a:stretch>
        </p:blipFill>
        <p:spPr>
          <a:xfrm>
            <a:off x="4793326" y="1889375"/>
            <a:ext cx="3289100" cy="24413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Decide who will go first...</a:t>
            </a:r>
            <a:endParaRPr/>
          </a:p>
        </p:txBody>
      </p:sp>
      <p:sp>
        <p:nvSpPr>
          <p:cNvPr id="221" name="Google Shape;221;p37"/>
          <p:cNvSpPr txBox="1">
            <a:spLocks noGrp="1"/>
          </p:cNvSpPr>
          <p:nvPr>
            <p:ph type="body" idx="1"/>
          </p:nvPr>
        </p:nvSpPr>
        <p:spPr>
          <a:xfrm>
            <a:off x="387900" y="13365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Tell your partner about the town you grew up in.</a:t>
            </a:r>
            <a:endParaRPr/>
          </a:p>
          <a:p>
            <a:pPr marL="457200" lvl="0" indent="-342900" algn="l" rtl="0">
              <a:spcBef>
                <a:spcPts val="0"/>
              </a:spcBef>
              <a:spcAft>
                <a:spcPts val="0"/>
              </a:spcAft>
              <a:buSzPts val="1800"/>
              <a:buChar char="●"/>
            </a:pPr>
            <a:r>
              <a:rPr lang="en" b="1"/>
              <a:t>BUT...</a:t>
            </a:r>
            <a:endParaRPr b="1"/>
          </a:p>
          <a:p>
            <a:pPr marL="457200" lvl="0" indent="-342900" algn="l" rtl="0">
              <a:spcBef>
                <a:spcPts val="0"/>
              </a:spcBef>
              <a:spcAft>
                <a:spcPts val="0"/>
              </a:spcAft>
              <a:buSzPts val="1800"/>
              <a:buChar char="●"/>
            </a:pPr>
            <a:r>
              <a:rPr lang="en"/>
              <a:t>As you do this, you must “insert” a COLOUR approximately every 5th word!</a:t>
            </a:r>
            <a:endParaRPr/>
          </a:p>
          <a:p>
            <a:pPr marL="0" lvl="0" indent="0" algn="l" rtl="0">
              <a:spcBef>
                <a:spcPts val="1600"/>
              </a:spcBef>
              <a:spcAft>
                <a:spcPts val="0"/>
              </a:spcAft>
              <a:buNone/>
            </a:pPr>
            <a:r>
              <a:rPr lang="en"/>
              <a:t>Example:</a:t>
            </a:r>
            <a:endParaRPr/>
          </a:p>
          <a:p>
            <a:pPr marL="0" lvl="0" indent="0" algn="l" rtl="0">
              <a:spcBef>
                <a:spcPts val="1600"/>
              </a:spcBef>
              <a:spcAft>
                <a:spcPts val="0"/>
              </a:spcAft>
              <a:buNone/>
            </a:pPr>
            <a:r>
              <a:rPr lang="en"/>
              <a:t>“I grew up in a PURPLE city called Burnaby. I lived YELLOW near a fun lake ORANGE called Deer Lake where PINK I would often go swimming.”</a:t>
            </a:r>
            <a:endParaRPr/>
          </a:p>
          <a:p>
            <a:pPr marL="0" lvl="0" indent="0" algn="l" rtl="0">
              <a:spcBef>
                <a:spcPts val="1600"/>
              </a:spcBef>
              <a:spcAft>
                <a:spcPts val="1600"/>
              </a:spcAft>
              <a:buNone/>
            </a:pPr>
            <a:r>
              <a:rPr lang="en" sz="2400" b="1"/>
              <a:t>GO! </a:t>
            </a:r>
            <a:r>
              <a:rPr lang="en"/>
              <a:t> After TWO minutes we will get you to switch partners.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Let’s Debrief:</a:t>
            </a:r>
            <a:endParaRPr/>
          </a:p>
        </p:txBody>
      </p:sp>
      <p:sp>
        <p:nvSpPr>
          <p:cNvPr id="227" name="Google Shape;227;p38"/>
          <p:cNvSpPr txBox="1">
            <a:spLocks noGrp="1"/>
          </p:cNvSpPr>
          <p:nvPr>
            <p:ph type="body" idx="1"/>
          </p:nvPr>
        </p:nvSpPr>
        <p:spPr>
          <a:xfrm>
            <a:off x="387900" y="1489825"/>
            <a:ext cx="8368200" cy="30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Ask each other the following questions:</a:t>
            </a:r>
            <a:endParaRPr>
              <a:latin typeface="Roboto Slab"/>
              <a:ea typeface="Roboto Slab"/>
              <a:cs typeface="Roboto Slab"/>
              <a:sym typeface="Roboto Slab"/>
            </a:endParaRPr>
          </a:p>
          <a:p>
            <a:pPr marL="457200" lvl="0" indent="-342900" algn="l" rtl="0">
              <a:spcBef>
                <a:spcPts val="1600"/>
              </a:spcBef>
              <a:spcAft>
                <a:spcPts val="0"/>
              </a:spcAft>
              <a:buSzPts val="1800"/>
              <a:buFont typeface="Roboto Slab"/>
              <a:buAutoNum type="arabicPeriod"/>
            </a:pPr>
            <a:r>
              <a:rPr lang="en">
                <a:latin typeface="Roboto Slab"/>
                <a:ea typeface="Roboto Slab"/>
                <a:cs typeface="Roboto Slab"/>
                <a:sym typeface="Roboto Slab"/>
              </a:rPr>
              <a:t>How did you feel when you were the speaker? What did you do?</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AutoNum type="arabicPeriod"/>
            </a:pPr>
            <a:r>
              <a:rPr lang="en">
                <a:latin typeface="Roboto Slab"/>
                <a:ea typeface="Roboto Slab"/>
                <a:cs typeface="Roboto Slab"/>
                <a:sym typeface="Roboto Slab"/>
              </a:rPr>
              <a:t>How did you feel when you were the listener? What did you do?</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AutoNum type="arabicPeriod"/>
            </a:pPr>
            <a:r>
              <a:rPr lang="en">
                <a:latin typeface="Roboto Slab"/>
                <a:ea typeface="Roboto Slab"/>
                <a:cs typeface="Roboto Slab"/>
                <a:sym typeface="Roboto Slab"/>
              </a:rPr>
              <a:t>How effective were you?</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AutoNum type="arabicPeriod"/>
            </a:pPr>
            <a:r>
              <a:rPr lang="en">
                <a:latin typeface="Roboto Slab"/>
                <a:ea typeface="Roboto Slab"/>
                <a:cs typeface="Roboto Slab"/>
                <a:sym typeface="Roboto Slab"/>
              </a:rPr>
              <a:t>What did you learn?</a:t>
            </a:r>
            <a:endParaRPr>
              <a:latin typeface="Roboto Slab"/>
              <a:ea typeface="Roboto Slab"/>
              <a:cs typeface="Roboto Slab"/>
              <a:sym typeface="Roboto Slab"/>
            </a:endParaRPr>
          </a:p>
          <a:p>
            <a:pPr marL="457200" lvl="0" indent="-342900" algn="l" rtl="0">
              <a:spcBef>
                <a:spcPts val="0"/>
              </a:spcBef>
              <a:spcAft>
                <a:spcPts val="0"/>
              </a:spcAft>
              <a:buSzPts val="1800"/>
              <a:buFont typeface="Roboto Slab"/>
              <a:buAutoNum type="arabicPeriod"/>
            </a:pPr>
            <a:r>
              <a:rPr lang="en">
                <a:latin typeface="Roboto Slab"/>
                <a:ea typeface="Roboto Slab"/>
                <a:cs typeface="Roboto Slab"/>
                <a:sym typeface="Roboto Slab"/>
              </a:rPr>
              <a:t>How can you use this awareness as you interact with others who are speaking a second or third language?</a:t>
            </a:r>
            <a:endParaRPr>
              <a:latin typeface="Roboto Slab"/>
              <a:ea typeface="Roboto Slab"/>
              <a:cs typeface="Roboto Slab"/>
              <a:sym typeface="Roboto Slab"/>
            </a:endParaRPr>
          </a:p>
          <a:p>
            <a:pPr marL="0" lvl="0" indent="0" algn="l" rtl="0">
              <a:spcBef>
                <a:spcPts val="0"/>
              </a:spcBef>
              <a:spcAft>
                <a:spcPts val="0"/>
              </a:spcAft>
              <a:buNone/>
            </a:pPr>
            <a:endParaRPr>
              <a:latin typeface="Roboto Slab"/>
              <a:ea typeface="Roboto Slab"/>
              <a:cs typeface="Roboto Slab"/>
              <a:sym typeface="Roboto Slab"/>
            </a:endParaRPr>
          </a:p>
          <a:p>
            <a:pPr marL="0" lvl="0" indent="0" algn="l" rtl="0">
              <a:spcBef>
                <a:spcPts val="0"/>
              </a:spcBef>
              <a:spcAft>
                <a:spcPts val="1600"/>
              </a:spcAft>
              <a:buNone/>
            </a:pPr>
            <a:endParaRPr>
              <a:latin typeface="Roboto Slab"/>
              <a:ea typeface="Roboto Slab"/>
              <a:cs typeface="Roboto Slab"/>
              <a:sym typeface="Roboto Slab"/>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9"/>
          <p:cNvPicPr preferRelativeResize="0"/>
          <p:nvPr/>
        </p:nvPicPr>
        <p:blipFill>
          <a:blip r:embed="rId3">
            <a:alphaModFix/>
          </a:blip>
          <a:stretch>
            <a:fillRect/>
          </a:stretch>
        </p:blipFill>
        <p:spPr>
          <a:xfrm>
            <a:off x="1580237" y="49600"/>
            <a:ext cx="5983525" cy="5044301"/>
          </a:xfrm>
          <a:prstGeom prst="rect">
            <a:avLst/>
          </a:prstGeom>
          <a:noFill/>
          <a:ln>
            <a:noFill/>
          </a:ln>
        </p:spPr>
      </p:pic>
      <p:pic>
        <p:nvPicPr>
          <p:cNvPr id="233" name="Google Shape;233;p39"/>
          <p:cNvPicPr preferRelativeResize="0"/>
          <p:nvPr/>
        </p:nvPicPr>
        <p:blipFill>
          <a:blip r:embed="rId4">
            <a:alphaModFix/>
          </a:blip>
          <a:stretch>
            <a:fillRect/>
          </a:stretch>
        </p:blipFill>
        <p:spPr>
          <a:xfrm>
            <a:off x="4203850" y="3850875"/>
            <a:ext cx="437876" cy="295575"/>
          </a:xfrm>
          <a:prstGeom prst="rect">
            <a:avLst/>
          </a:prstGeom>
          <a:noFill/>
          <a:ln>
            <a:noFill/>
          </a:ln>
        </p:spPr>
      </p:pic>
      <p:pic>
        <p:nvPicPr>
          <p:cNvPr id="234" name="Google Shape;234;p39"/>
          <p:cNvPicPr preferRelativeResize="0"/>
          <p:nvPr/>
        </p:nvPicPr>
        <p:blipFill>
          <a:blip r:embed="rId4">
            <a:alphaModFix/>
          </a:blip>
          <a:stretch>
            <a:fillRect/>
          </a:stretch>
        </p:blipFill>
        <p:spPr>
          <a:xfrm>
            <a:off x="6061000" y="879475"/>
            <a:ext cx="437876" cy="295575"/>
          </a:xfrm>
          <a:prstGeom prst="rect">
            <a:avLst/>
          </a:prstGeom>
          <a:noFill/>
          <a:ln>
            <a:noFill/>
          </a:ln>
        </p:spPr>
      </p:pic>
      <p:pic>
        <p:nvPicPr>
          <p:cNvPr id="235" name="Google Shape;235;p39"/>
          <p:cNvPicPr preferRelativeResize="0"/>
          <p:nvPr/>
        </p:nvPicPr>
        <p:blipFill>
          <a:blip r:embed="rId4">
            <a:alphaModFix/>
          </a:blip>
          <a:stretch>
            <a:fillRect/>
          </a:stretch>
        </p:blipFill>
        <p:spPr>
          <a:xfrm>
            <a:off x="2631600" y="3555300"/>
            <a:ext cx="437876" cy="295575"/>
          </a:xfrm>
          <a:prstGeom prst="rect">
            <a:avLst/>
          </a:prstGeom>
          <a:noFill/>
          <a:ln>
            <a:noFill/>
          </a:ln>
        </p:spPr>
      </p:pic>
      <p:pic>
        <p:nvPicPr>
          <p:cNvPr id="236" name="Google Shape;236;p39"/>
          <p:cNvPicPr preferRelativeResize="0"/>
          <p:nvPr/>
        </p:nvPicPr>
        <p:blipFill>
          <a:blip r:embed="rId4">
            <a:alphaModFix/>
          </a:blip>
          <a:stretch>
            <a:fillRect/>
          </a:stretch>
        </p:blipFill>
        <p:spPr>
          <a:xfrm>
            <a:off x="2563175" y="2010475"/>
            <a:ext cx="437876" cy="295575"/>
          </a:xfrm>
          <a:prstGeom prst="rect">
            <a:avLst/>
          </a:prstGeom>
          <a:noFill/>
          <a:ln>
            <a:noFill/>
          </a:ln>
        </p:spPr>
      </p:pic>
      <p:pic>
        <p:nvPicPr>
          <p:cNvPr id="237" name="Google Shape;237;p39"/>
          <p:cNvPicPr preferRelativeResize="0"/>
          <p:nvPr/>
        </p:nvPicPr>
        <p:blipFill>
          <a:blip r:embed="rId4">
            <a:alphaModFix/>
          </a:blip>
          <a:stretch>
            <a:fillRect/>
          </a:stretch>
        </p:blipFill>
        <p:spPr>
          <a:xfrm>
            <a:off x="6407275" y="4468750"/>
            <a:ext cx="437876" cy="295575"/>
          </a:xfrm>
          <a:prstGeom prst="rect">
            <a:avLst/>
          </a:prstGeom>
          <a:noFill/>
          <a:ln>
            <a:noFill/>
          </a:ln>
        </p:spPr>
      </p:pic>
      <p:sp>
        <p:nvSpPr>
          <p:cNvPr id="238" name="Google Shape;238;p39"/>
          <p:cNvSpPr txBox="1"/>
          <p:nvPr/>
        </p:nvSpPr>
        <p:spPr>
          <a:xfrm>
            <a:off x="189725" y="4265375"/>
            <a:ext cx="1390500" cy="7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FFFF"/>
                </a:solidFill>
                <a:latin typeface="Georgia"/>
                <a:ea typeface="Georgia"/>
                <a:cs typeface="Georgia"/>
                <a:sym typeface="Georgia"/>
              </a:rPr>
              <a:t>Perry, P. B., &amp; Southwell, L. (2011)</a:t>
            </a:r>
            <a:endParaRPr>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Would anyone like to share?</a:t>
            </a:r>
            <a:endParaRPr/>
          </a:p>
        </p:txBody>
      </p:sp>
      <p:sp>
        <p:nvSpPr>
          <p:cNvPr id="244" name="Google Shape;244;p40"/>
          <p:cNvSpPr txBox="1">
            <a:spLocks noGrp="1"/>
          </p:cNvSpPr>
          <p:nvPr>
            <p:ph type="body" idx="1"/>
          </p:nvPr>
        </p:nvSpPr>
        <p:spPr>
          <a:xfrm>
            <a:off x="387900" y="1325575"/>
            <a:ext cx="3116400" cy="267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would like to hear from a few groups:</a:t>
            </a:r>
            <a:endParaRPr/>
          </a:p>
          <a:p>
            <a:pPr marL="0" lvl="0" indent="0" algn="l" rtl="0">
              <a:spcBef>
                <a:spcPts val="1600"/>
              </a:spcBef>
              <a:spcAft>
                <a:spcPts val="0"/>
              </a:spcAft>
              <a:buNone/>
            </a:pPr>
            <a:r>
              <a:rPr lang="en"/>
              <a:t>How did this activity make you more aware of the difficulties that a non-English speaker might have trying to communicate?</a:t>
            </a:r>
            <a:endParaRPr/>
          </a:p>
          <a:p>
            <a:pPr marL="0" lvl="0" indent="0" algn="l" rtl="0">
              <a:spcBef>
                <a:spcPts val="1600"/>
              </a:spcBef>
              <a:spcAft>
                <a:spcPts val="1600"/>
              </a:spcAft>
              <a:buNone/>
            </a:pPr>
            <a:endParaRPr/>
          </a:p>
        </p:txBody>
      </p:sp>
      <p:pic>
        <p:nvPicPr>
          <p:cNvPr id="245" name="Google Shape;245;p40"/>
          <p:cNvPicPr preferRelativeResize="0"/>
          <p:nvPr/>
        </p:nvPicPr>
        <p:blipFill>
          <a:blip r:embed="rId3">
            <a:alphaModFix/>
          </a:blip>
          <a:stretch>
            <a:fillRect/>
          </a:stretch>
        </p:blipFill>
        <p:spPr>
          <a:xfrm>
            <a:off x="3898500" y="1642625"/>
            <a:ext cx="4977425" cy="27859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Works Cited </a:t>
            </a:r>
            <a:endParaRPr/>
          </a:p>
        </p:txBody>
      </p:sp>
      <p:sp>
        <p:nvSpPr>
          <p:cNvPr id="251" name="Google Shape;251;p41"/>
          <p:cNvSpPr txBox="1">
            <a:spLocks noGrp="1"/>
          </p:cNvSpPr>
          <p:nvPr>
            <p:ph type="body" idx="1"/>
          </p:nvPr>
        </p:nvSpPr>
        <p:spPr>
          <a:xfrm>
            <a:off x="387900" y="1070700"/>
            <a:ext cx="8368200" cy="38628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r>
              <a:rPr lang="en" sz="1400">
                <a:solidFill>
                  <a:srgbClr val="F3F3F3"/>
                </a:solidFill>
                <a:latin typeface="Merriweather"/>
                <a:ea typeface="Merriweather"/>
                <a:cs typeface="Merriweather"/>
                <a:sym typeface="Merriweather"/>
              </a:rPr>
              <a:t>Bennett, M. J. (2014). </a:t>
            </a:r>
            <a:r>
              <a:rPr lang="en" sz="1400" i="1">
                <a:solidFill>
                  <a:srgbClr val="F3F3F3"/>
                </a:solidFill>
                <a:latin typeface="Merriweather"/>
                <a:ea typeface="Merriweather"/>
                <a:cs typeface="Merriweather"/>
                <a:sym typeface="Merriweather"/>
              </a:rPr>
              <a:t>The Development Model of Intercultural Sensitivity</a:t>
            </a:r>
            <a:r>
              <a:rPr lang="en" sz="1400">
                <a:solidFill>
                  <a:srgbClr val="F3F3F3"/>
                </a:solidFill>
                <a:latin typeface="Merriweather"/>
                <a:ea typeface="Merriweather"/>
                <a:cs typeface="Merriweather"/>
                <a:sym typeface="Merriweather"/>
              </a:rPr>
              <a:t>. Retrieved from Intercultural Development Research Institute: </a:t>
            </a:r>
            <a:r>
              <a:rPr lang="en" sz="1400" u="sng">
                <a:solidFill>
                  <a:schemeClr val="hlink"/>
                </a:solidFill>
                <a:latin typeface="Merriweather"/>
                <a:ea typeface="Merriweather"/>
                <a:cs typeface="Merriweather"/>
                <a:sym typeface="Merriweather"/>
                <a:hlinkClick r:id="rId3"/>
              </a:rPr>
              <a:t>https://www.idrinstitute.org/dmis/</a:t>
            </a:r>
            <a:endParaRPr sz="1400">
              <a:solidFill>
                <a:srgbClr val="F3F3F3"/>
              </a:solidFill>
              <a:latin typeface="Merriweather"/>
              <a:ea typeface="Merriweather"/>
              <a:cs typeface="Merriweather"/>
              <a:sym typeface="Merriweather"/>
            </a:endParaRPr>
          </a:p>
          <a:p>
            <a:pPr marL="457200" lvl="0" indent="-457200" algn="l" rtl="0">
              <a:spcBef>
                <a:spcPts val="0"/>
              </a:spcBef>
              <a:spcAft>
                <a:spcPts val="0"/>
              </a:spcAft>
              <a:buNone/>
            </a:pPr>
            <a:endParaRPr sz="1400">
              <a:latin typeface="Merriweather"/>
              <a:ea typeface="Merriweather"/>
              <a:cs typeface="Merriweather"/>
              <a:sym typeface="Merriweather"/>
            </a:endParaRPr>
          </a:p>
          <a:p>
            <a:pPr marL="457200" lvl="0" indent="-457200" algn="l" rtl="0">
              <a:spcBef>
                <a:spcPts val="0"/>
              </a:spcBef>
              <a:spcAft>
                <a:spcPts val="0"/>
              </a:spcAft>
              <a:buNone/>
            </a:pPr>
            <a:r>
              <a:rPr lang="en" sz="1400">
                <a:latin typeface="Merriweather"/>
                <a:ea typeface="Merriweather"/>
                <a:cs typeface="Merriweather"/>
                <a:sym typeface="Merriweather"/>
              </a:rPr>
              <a:t>Cassidy, Patricia A., Stringer, Donna M. 52 Activities for Improving Cross-Cultural Communication. Pages 21 – 23. Retrieved from:</a:t>
            </a:r>
            <a:endParaRPr sz="1400">
              <a:latin typeface="Merriweather"/>
              <a:ea typeface="Merriweather"/>
              <a:cs typeface="Merriweather"/>
              <a:sym typeface="Merriweather"/>
            </a:endParaRPr>
          </a:p>
          <a:p>
            <a:pPr marL="914400" lvl="0" indent="-457200" algn="l" rtl="0">
              <a:spcBef>
                <a:spcPts val="0"/>
              </a:spcBef>
              <a:spcAft>
                <a:spcPts val="0"/>
              </a:spcAft>
              <a:buNone/>
            </a:pPr>
            <a:r>
              <a:rPr lang="en" sz="1400">
                <a:latin typeface="Merriweather"/>
                <a:ea typeface="Merriweather"/>
                <a:cs typeface="Merriweather"/>
                <a:sym typeface="Merriweather"/>
              </a:rPr>
              <a:t>https://www.mobt3ath.com/uplode/book/book-56008.pdf</a:t>
            </a:r>
            <a:endParaRPr sz="1400">
              <a:latin typeface="Merriweather"/>
              <a:ea typeface="Merriweather"/>
              <a:cs typeface="Merriweather"/>
              <a:sym typeface="Merriweather"/>
            </a:endParaRPr>
          </a:p>
          <a:p>
            <a:pPr marL="457200" lvl="0" indent="-457200" algn="l" rtl="0">
              <a:spcBef>
                <a:spcPts val="0"/>
              </a:spcBef>
              <a:spcAft>
                <a:spcPts val="0"/>
              </a:spcAft>
              <a:buNone/>
            </a:pPr>
            <a:endParaRPr sz="1400">
              <a:solidFill>
                <a:srgbClr val="F3F3F3"/>
              </a:solidFill>
              <a:latin typeface="Merriweather"/>
              <a:ea typeface="Merriweather"/>
              <a:cs typeface="Merriweather"/>
              <a:sym typeface="Merriweather"/>
            </a:endParaRPr>
          </a:p>
          <a:p>
            <a:pPr marL="457200" lvl="0" indent="-457200" algn="l" rtl="0">
              <a:spcBef>
                <a:spcPts val="0"/>
              </a:spcBef>
              <a:spcAft>
                <a:spcPts val="0"/>
              </a:spcAft>
              <a:buNone/>
            </a:pPr>
            <a:r>
              <a:rPr lang="en" sz="1400">
                <a:latin typeface="Merriweather"/>
                <a:ea typeface="Merriweather"/>
                <a:cs typeface="Merriweather"/>
                <a:sym typeface="Merriweather"/>
              </a:rPr>
              <a:t>Chen, G.-M., and W.J. Starosta. 1998. Foundations of intercultural communication. Boston, </a:t>
            </a:r>
            <a:endParaRPr sz="1400">
              <a:solidFill>
                <a:srgbClr val="F3F3F3"/>
              </a:solidFill>
              <a:latin typeface="Merriweather"/>
              <a:ea typeface="Merriweather"/>
              <a:cs typeface="Merriweather"/>
              <a:sym typeface="Merriweather"/>
            </a:endParaRPr>
          </a:p>
          <a:p>
            <a:pPr marL="457200" lvl="0" indent="-457200" algn="l" rtl="0">
              <a:spcBef>
                <a:spcPts val="0"/>
              </a:spcBef>
              <a:spcAft>
                <a:spcPts val="0"/>
              </a:spcAft>
              <a:buNone/>
            </a:pPr>
            <a:endParaRPr sz="1400">
              <a:solidFill>
                <a:srgbClr val="F3F3F3"/>
              </a:solidFill>
              <a:latin typeface="Merriweather"/>
              <a:ea typeface="Merriweather"/>
              <a:cs typeface="Merriweather"/>
              <a:sym typeface="Merriweather"/>
            </a:endParaRPr>
          </a:p>
          <a:p>
            <a:pPr marL="457200" lvl="0" indent="-457200" algn="l" rtl="0">
              <a:spcBef>
                <a:spcPts val="0"/>
              </a:spcBef>
              <a:spcAft>
                <a:spcPts val="0"/>
              </a:spcAft>
              <a:buNone/>
            </a:pPr>
            <a:r>
              <a:rPr lang="en" sz="1400">
                <a:solidFill>
                  <a:srgbClr val="F3F3F3"/>
                </a:solidFill>
                <a:latin typeface="Merriweather"/>
                <a:ea typeface="Merriweather"/>
                <a:cs typeface="Merriweather"/>
                <a:sym typeface="Merriweather"/>
              </a:rPr>
              <a:t>Clavel, T. (2019). </a:t>
            </a:r>
            <a:r>
              <a:rPr lang="en" sz="1400" i="1">
                <a:solidFill>
                  <a:srgbClr val="F3F3F3"/>
                </a:solidFill>
                <a:latin typeface="Merriweather"/>
                <a:ea typeface="Merriweather"/>
                <a:cs typeface="Merriweather"/>
                <a:sym typeface="Merriweather"/>
              </a:rPr>
              <a:t>World Class: One Mother’s Journey Halfway around the globe in Search of the Best Education for Her Children.</a:t>
            </a:r>
            <a:r>
              <a:rPr lang="en" sz="1400">
                <a:solidFill>
                  <a:srgbClr val="F3F3F3"/>
                </a:solidFill>
                <a:latin typeface="Merriweather"/>
                <a:ea typeface="Merriweather"/>
                <a:cs typeface="Merriweather"/>
                <a:sym typeface="Merriweather"/>
              </a:rPr>
              <a:t> New York, NY: Astria Books.  </a:t>
            </a:r>
            <a:endParaRPr sz="1400">
              <a:solidFill>
                <a:srgbClr val="F3F3F3"/>
              </a:solidFill>
              <a:latin typeface="Merriweather"/>
              <a:ea typeface="Merriweather"/>
              <a:cs typeface="Merriweather"/>
              <a:sym typeface="Merriweather"/>
            </a:endParaRPr>
          </a:p>
          <a:p>
            <a:pPr marL="457200" lvl="0" indent="-457200" algn="l" rtl="0">
              <a:spcBef>
                <a:spcPts val="0"/>
              </a:spcBef>
              <a:spcAft>
                <a:spcPts val="0"/>
              </a:spcAft>
              <a:buNone/>
            </a:pPr>
            <a:endParaRPr sz="1400">
              <a:solidFill>
                <a:srgbClr val="F3F3F3"/>
              </a:solidFill>
              <a:latin typeface="Merriweather"/>
              <a:ea typeface="Merriweather"/>
              <a:cs typeface="Merriweather"/>
              <a:sym typeface="Merriweather"/>
            </a:endParaRPr>
          </a:p>
          <a:p>
            <a:pPr marL="457200" lvl="0" indent="-457200" algn="l" rtl="0">
              <a:spcBef>
                <a:spcPts val="0"/>
              </a:spcBef>
              <a:spcAft>
                <a:spcPts val="0"/>
              </a:spcAft>
              <a:buNone/>
            </a:pPr>
            <a:r>
              <a:rPr lang="en" sz="1400">
                <a:solidFill>
                  <a:srgbClr val="F3F3F3"/>
                </a:solidFill>
                <a:latin typeface="Merriweather"/>
                <a:ea typeface="Merriweather"/>
                <a:cs typeface="Merriweather"/>
                <a:sym typeface="Merriweather"/>
              </a:rPr>
              <a:t>Perry, L. B., &amp; Southwell, L. (2011). Developing intercultural understanding and skills: models and approaches. </a:t>
            </a:r>
            <a:r>
              <a:rPr lang="en" sz="1400" i="1">
                <a:solidFill>
                  <a:srgbClr val="F3F3F3"/>
                </a:solidFill>
                <a:latin typeface="Merriweather"/>
                <a:ea typeface="Merriweather"/>
                <a:cs typeface="Merriweather"/>
                <a:sym typeface="Merriweather"/>
              </a:rPr>
              <a:t>Intercultural Education, 22</a:t>
            </a:r>
            <a:r>
              <a:rPr lang="en" sz="1400">
                <a:solidFill>
                  <a:srgbClr val="F3F3F3"/>
                </a:solidFill>
                <a:latin typeface="Merriweather"/>
                <a:ea typeface="Merriweather"/>
                <a:cs typeface="Merriweather"/>
                <a:sym typeface="Merriweather"/>
              </a:rPr>
              <a:t>(6), 453-466.</a:t>
            </a:r>
            <a:endParaRPr sz="1400">
              <a:solidFill>
                <a:srgbClr val="F3F3F3"/>
              </a:solidFill>
              <a:latin typeface="Merriweather"/>
              <a:ea typeface="Merriweather"/>
              <a:cs typeface="Merriweather"/>
              <a:sym typeface="Merriweather"/>
            </a:endParaRPr>
          </a:p>
          <a:p>
            <a:pPr marL="457200" lvl="0" indent="-457200" algn="l" rtl="0">
              <a:spcBef>
                <a:spcPts val="0"/>
              </a:spcBef>
              <a:spcAft>
                <a:spcPts val="0"/>
              </a:spcAft>
              <a:buNone/>
            </a:pPr>
            <a:endParaRPr sz="1400">
              <a:latin typeface="Merriweather"/>
              <a:ea typeface="Merriweather"/>
              <a:cs typeface="Merriweather"/>
              <a:sym typeface="Merriweather"/>
            </a:endParaRPr>
          </a:p>
          <a:p>
            <a:pPr marL="0" lvl="0" indent="0" algn="l" rtl="0">
              <a:spcBef>
                <a:spcPts val="0"/>
              </a:spcBef>
              <a:spcAft>
                <a:spcPts val="0"/>
              </a:spcAft>
              <a:buNone/>
            </a:pPr>
            <a:endParaRPr sz="1400" u="sng">
              <a:latin typeface="Merriweather"/>
              <a:ea typeface="Merriweather"/>
              <a:cs typeface="Merriweather"/>
              <a:sym typeface="Merriweather"/>
            </a:endParaRPr>
          </a:p>
          <a:p>
            <a:pPr marL="457200" lvl="0" indent="-457200" algn="l" rtl="0">
              <a:spcBef>
                <a:spcPts val="0"/>
              </a:spcBef>
              <a:spcAft>
                <a:spcPts val="0"/>
              </a:spcAft>
              <a:buNone/>
            </a:pPr>
            <a:r>
              <a:rPr lang="en" sz="1400">
                <a:latin typeface="Merriweather"/>
                <a:ea typeface="Merriweather"/>
                <a:cs typeface="Merriweather"/>
                <a:sym typeface="Merriweather"/>
              </a:rPr>
              <a:t>MA: Allyn &amp; Bacon.</a:t>
            </a:r>
            <a:endParaRPr sz="1400">
              <a:latin typeface="Merriweather"/>
              <a:ea typeface="Merriweather"/>
              <a:cs typeface="Merriweather"/>
              <a:sym typeface="Merriweather"/>
            </a:endParaRPr>
          </a:p>
          <a:p>
            <a:pPr marL="0" lvl="0" indent="0" algn="l" rtl="0">
              <a:spcBef>
                <a:spcPts val="0"/>
              </a:spcBef>
              <a:spcAft>
                <a:spcPts val="0"/>
              </a:spcAft>
              <a:buNone/>
            </a:pPr>
            <a:endParaRPr sz="1400">
              <a:latin typeface="Merriweather"/>
              <a:ea typeface="Merriweather"/>
              <a:cs typeface="Merriweather"/>
              <a:sym typeface="Merriweather"/>
            </a:endParaRPr>
          </a:p>
          <a:p>
            <a:pPr marL="457200" lvl="0" indent="-457200" algn="l" rtl="0">
              <a:spcBef>
                <a:spcPts val="0"/>
              </a:spcBef>
              <a:spcAft>
                <a:spcPts val="0"/>
              </a:spcAft>
              <a:buNone/>
            </a:pPr>
            <a:endParaRPr>
              <a:solidFill>
                <a:srgbClr val="F3F3F3"/>
              </a:solidFill>
              <a:latin typeface="Merriweather"/>
              <a:ea typeface="Merriweather"/>
              <a:cs typeface="Merriweather"/>
              <a:sym typeface="Merriweather"/>
            </a:endParaRPr>
          </a:p>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1084350" y="299500"/>
            <a:ext cx="69753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Intercultural Competence </a:t>
            </a:r>
            <a:endParaRPr/>
          </a:p>
        </p:txBody>
      </p:sp>
      <p:sp>
        <p:nvSpPr>
          <p:cNvPr id="90" name="Google Shape;90;p16"/>
          <p:cNvSpPr txBox="1">
            <a:spLocks noGrp="1"/>
          </p:cNvSpPr>
          <p:nvPr>
            <p:ph type="body" idx="1"/>
          </p:nvPr>
        </p:nvSpPr>
        <p:spPr>
          <a:xfrm>
            <a:off x="475975" y="1489950"/>
            <a:ext cx="2976600" cy="1081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latin typeface="Roboto Slab"/>
                <a:ea typeface="Roboto Slab"/>
                <a:cs typeface="Roboto Slab"/>
                <a:sym typeface="Roboto Slab"/>
              </a:rPr>
              <a:t>Schema Activation</a:t>
            </a:r>
            <a:endParaRPr sz="3000">
              <a:latin typeface="Roboto Slab"/>
              <a:ea typeface="Roboto Slab"/>
              <a:cs typeface="Roboto Slab"/>
              <a:sym typeface="Roboto Slab"/>
            </a:endParaRPr>
          </a:p>
          <a:p>
            <a:pPr marL="0" lvl="0" indent="0" algn="l" rtl="0">
              <a:spcBef>
                <a:spcPts val="0"/>
              </a:spcBef>
              <a:spcAft>
                <a:spcPts val="1600"/>
              </a:spcAft>
              <a:buNone/>
            </a:pPr>
            <a:endParaRPr sz="3000">
              <a:latin typeface="Roboto Slab"/>
              <a:ea typeface="Roboto Slab"/>
              <a:cs typeface="Roboto Slab"/>
              <a:sym typeface="Roboto Slab"/>
            </a:endParaRPr>
          </a:p>
        </p:txBody>
      </p:sp>
      <p:pic>
        <p:nvPicPr>
          <p:cNvPr id="91" name="Google Shape;91;p16"/>
          <p:cNvPicPr preferRelativeResize="0"/>
          <p:nvPr/>
        </p:nvPicPr>
        <p:blipFill rotWithShape="1">
          <a:blip r:embed="rId3">
            <a:alphaModFix/>
          </a:blip>
          <a:srcRect b="6959"/>
          <a:stretch/>
        </p:blipFill>
        <p:spPr>
          <a:xfrm>
            <a:off x="2818550" y="1408325"/>
            <a:ext cx="6325450" cy="3805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265500" y="248200"/>
            <a:ext cx="4045200" cy="254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t>Article: Developing intercultural understanding and skills: models and approaches</a:t>
            </a:r>
            <a:endParaRPr sz="2800"/>
          </a:p>
        </p:txBody>
      </p:sp>
      <p:sp>
        <p:nvSpPr>
          <p:cNvPr id="97" name="Google Shape;97;p17"/>
          <p:cNvSpPr txBox="1">
            <a:spLocks noGrp="1"/>
          </p:cNvSpPr>
          <p:nvPr>
            <p:ph type="subTitle" idx="1"/>
          </p:nvPr>
        </p:nvSpPr>
        <p:spPr>
          <a:xfrm>
            <a:off x="74100" y="2932225"/>
            <a:ext cx="4428000" cy="71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Laura B. Perry &amp; Leonie Southewell</a:t>
            </a:r>
            <a:endParaRPr/>
          </a:p>
        </p:txBody>
      </p:sp>
      <p:sp>
        <p:nvSpPr>
          <p:cNvPr id="98" name="Google Shape;98;p17"/>
          <p:cNvSpPr txBox="1">
            <a:spLocks noGrp="1"/>
          </p:cNvSpPr>
          <p:nvPr>
            <p:ph type="body" idx="2"/>
          </p:nvPr>
        </p:nvSpPr>
        <p:spPr>
          <a:xfrm>
            <a:off x="4502100" y="248200"/>
            <a:ext cx="4641900" cy="4707900"/>
          </a:xfrm>
          <a:prstGeom prst="rect">
            <a:avLst/>
          </a:prstGeom>
        </p:spPr>
        <p:txBody>
          <a:bodyPr spcFirstLastPara="1" wrap="square" lIns="91425" tIns="91425" rIns="91425" bIns="91425" anchor="ctr" anchorCtr="0">
            <a:noAutofit/>
          </a:bodyPr>
          <a:lstStyle/>
          <a:p>
            <a:pPr marL="0" lvl="0" indent="0" algn="l" rtl="0">
              <a:spcBef>
                <a:spcPts val="1200"/>
              </a:spcBef>
              <a:spcAft>
                <a:spcPts val="0"/>
              </a:spcAft>
              <a:buNone/>
            </a:pPr>
            <a:r>
              <a:rPr lang="en" sz="2400" b="1">
                <a:solidFill>
                  <a:srgbClr val="F3F3F3"/>
                </a:solidFill>
                <a:latin typeface="Merriweather"/>
                <a:ea typeface="Merriweather"/>
                <a:cs typeface="Merriweather"/>
                <a:sym typeface="Merriweather"/>
              </a:rPr>
              <a:t>The purpose of the article is to define: </a:t>
            </a:r>
            <a:endParaRPr sz="2400" b="1">
              <a:solidFill>
                <a:srgbClr val="F3F3F3"/>
              </a:solidFill>
              <a:latin typeface="Merriweather"/>
              <a:ea typeface="Merriweather"/>
              <a:cs typeface="Merriweather"/>
              <a:sym typeface="Merriweather"/>
            </a:endParaRPr>
          </a:p>
          <a:p>
            <a:pPr marL="0" lvl="0" indent="0" algn="l" rtl="0">
              <a:lnSpc>
                <a:spcPct val="115000"/>
              </a:lnSpc>
              <a:spcBef>
                <a:spcPts val="1200"/>
              </a:spcBef>
              <a:spcAft>
                <a:spcPts val="0"/>
              </a:spcAft>
              <a:buNone/>
            </a:pPr>
            <a:r>
              <a:rPr lang="en" sz="2400" b="1">
                <a:solidFill>
                  <a:srgbClr val="F3F3F3"/>
                </a:solidFill>
                <a:latin typeface="Merriweather"/>
                <a:ea typeface="Merriweather"/>
                <a:cs typeface="Merriweather"/>
                <a:sym typeface="Merriweather"/>
              </a:rPr>
              <a:t>1st: What is intercultural competence.</a:t>
            </a:r>
            <a:endParaRPr sz="2400" b="1">
              <a:solidFill>
                <a:srgbClr val="F3F3F3"/>
              </a:solidFill>
              <a:latin typeface="Merriweather"/>
              <a:ea typeface="Merriweather"/>
              <a:cs typeface="Merriweather"/>
              <a:sym typeface="Merriweather"/>
            </a:endParaRPr>
          </a:p>
          <a:p>
            <a:pPr marL="0" lvl="0" indent="0" algn="l" rtl="0">
              <a:lnSpc>
                <a:spcPct val="115000"/>
              </a:lnSpc>
              <a:spcBef>
                <a:spcPts val="1200"/>
              </a:spcBef>
              <a:spcAft>
                <a:spcPts val="0"/>
              </a:spcAft>
              <a:buNone/>
            </a:pPr>
            <a:r>
              <a:rPr lang="en" sz="2400" b="1">
                <a:solidFill>
                  <a:srgbClr val="F3F3F3"/>
                </a:solidFill>
                <a:latin typeface="Merriweather"/>
                <a:ea typeface="Merriweather"/>
                <a:cs typeface="Merriweather"/>
                <a:sym typeface="Merriweather"/>
              </a:rPr>
              <a:t>2nd: How to develop intercultural competence. </a:t>
            </a:r>
            <a:endParaRPr sz="2400" b="1">
              <a:solidFill>
                <a:srgbClr val="F3F3F3"/>
              </a:solidFill>
              <a:latin typeface="Merriweather"/>
              <a:ea typeface="Merriweather"/>
              <a:cs typeface="Merriweather"/>
              <a:sym typeface="Merriweather"/>
            </a:endParaRPr>
          </a:p>
          <a:p>
            <a:pPr marL="0" lvl="0" indent="0" algn="l" rtl="0">
              <a:spcBef>
                <a:spcPts val="1200"/>
              </a:spcBef>
              <a:spcAft>
                <a:spcPts val="1200"/>
              </a:spcAft>
              <a:buNone/>
            </a:pPr>
            <a:r>
              <a:rPr lang="en" sz="2400" b="1">
                <a:solidFill>
                  <a:srgbClr val="F3F3F3"/>
                </a:solidFill>
                <a:latin typeface="Merriweather"/>
                <a:ea typeface="Merriweather"/>
                <a:cs typeface="Merriweather"/>
                <a:sym typeface="Merriweather"/>
              </a:rPr>
              <a:t>3rd: How can intercultural competence be measured? </a:t>
            </a:r>
            <a:endParaRPr sz="2400">
              <a:solidFill>
                <a:srgbClr val="F3F3F3"/>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Summary</a:t>
            </a:r>
            <a:endParaRPr/>
          </a:p>
        </p:txBody>
      </p:sp>
      <p:sp>
        <p:nvSpPr>
          <p:cNvPr id="104" name="Google Shape;104;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457200" algn="l" rtl="0">
              <a:spcBef>
                <a:spcPts val="1200"/>
              </a:spcBef>
              <a:spcAft>
                <a:spcPts val="1200"/>
              </a:spcAft>
              <a:buNone/>
            </a:pPr>
            <a:r>
              <a:rPr lang="en" sz="2000">
                <a:solidFill>
                  <a:srgbClr val="F3F3F3"/>
                </a:solidFill>
                <a:latin typeface="Merriweather"/>
                <a:ea typeface="Merriweather"/>
                <a:cs typeface="Merriweather"/>
                <a:sym typeface="Merriweather"/>
              </a:rPr>
              <a:t>The article is a summary and comparison of research on intercultural competence and intercultural education. Perry and Southwell (2011) discussed the importance of intercultural competence because intercultural interactions are becoming a part of daily life (p. 453). As an educator this is important as we will need to develop intercultural competence to work with diverse students and teach intercultural skills. </a:t>
            </a:r>
            <a:endParaRPr sz="2000">
              <a:solidFill>
                <a:srgbClr val="F3F3F3"/>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87900" y="0"/>
            <a:ext cx="4567200" cy="207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73763"/>
                </a:solidFill>
              </a:rPr>
              <a:t>Intercultural competence is like climbing a mountain</a:t>
            </a:r>
            <a:endParaRPr>
              <a:solidFill>
                <a:srgbClr val="07376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115" name="Google Shape;115;p20"/>
          <p:cNvPicPr preferRelativeResize="0"/>
          <p:nvPr/>
        </p:nvPicPr>
        <p:blipFill rotWithShape="1">
          <a:blip r:embed="rId3">
            <a:alphaModFix/>
          </a:blip>
          <a:srcRect l="4557" t="5163" r="6955" b="8338"/>
          <a:stretch/>
        </p:blipFill>
        <p:spPr>
          <a:xfrm rot="-5400000">
            <a:off x="2083589" y="-777863"/>
            <a:ext cx="5129400" cy="66851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Webber/Questioner</a:t>
            </a:r>
            <a:endParaRPr/>
          </a:p>
        </p:txBody>
      </p:sp>
      <p:sp>
        <p:nvSpPr>
          <p:cNvPr id="121" name="Google Shape;121;p21"/>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2"/>
          <p:cNvPicPr preferRelativeResize="0"/>
          <p:nvPr/>
        </p:nvPicPr>
        <p:blipFill>
          <a:blip r:embed="rId3">
            <a:alphaModFix/>
          </a:blip>
          <a:stretch>
            <a:fillRect/>
          </a:stretch>
        </p:blipFill>
        <p:spPr>
          <a:xfrm>
            <a:off x="1580237" y="49600"/>
            <a:ext cx="5983525" cy="5044301"/>
          </a:xfrm>
          <a:prstGeom prst="rect">
            <a:avLst/>
          </a:prstGeom>
          <a:noFill/>
          <a:ln>
            <a:noFill/>
          </a:ln>
        </p:spPr>
      </p:pic>
      <p:sp>
        <p:nvSpPr>
          <p:cNvPr id="127" name="Google Shape;127;p22"/>
          <p:cNvSpPr txBox="1"/>
          <p:nvPr/>
        </p:nvSpPr>
        <p:spPr>
          <a:xfrm>
            <a:off x="161575" y="4386500"/>
            <a:ext cx="13272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FFFF"/>
                </a:solidFill>
                <a:latin typeface="Georgia"/>
                <a:ea typeface="Georgia"/>
                <a:cs typeface="Georgia"/>
                <a:sym typeface="Georgia"/>
              </a:rPr>
              <a:t>Perry, P. B., &amp; Southwell, L. (2011)</a:t>
            </a:r>
            <a:endParaRPr sz="1200" b="1">
              <a:solidFill>
                <a:srgbClr val="FFFFFF"/>
              </a:solidFill>
              <a:latin typeface="Georgia"/>
              <a:ea typeface="Georgia"/>
              <a:cs typeface="Georgia"/>
              <a:sym typeface="Georgia"/>
            </a:endParaRPr>
          </a:p>
          <a:p>
            <a:pPr marL="0" lvl="0" indent="0" algn="l" rtl="0">
              <a:spcBef>
                <a:spcPts val="0"/>
              </a:spcBef>
              <a:spcAft>
                <a:spcPts val="0"/>
              </a:spcAft>
              <a:buNone/>
            </a:pPr>
            <a:endParaRPr sz="12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2277</Words>
  <Application>Microsoft Macintosh PowerPoint</Application>
  <PresentationFormat>On-screen Show (16:9)</PresentationFormat>
  <Paragraphs>137</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Roboto</vt:lpstr>
      <vt:lpstr>Georgia</vt:lpstr>
      <vt:lpstr>Times New Roman</vt:lpstr>
      <vt:lpstr>Roboto Slab</vt:lpstr>
      <vt:lpstr>Merriweather</vt:lpstr>
      <vt:lpstr>Arial</vt:lpstr>
      <vt:lpstr>Caveat</vt:lpstr>
      <vt:lpstr>Marina</vt:lpstr>
      <vt:lpstr>Intercultural Education</vt:lpstr>
      <vt:lpstr>Summarizer/Visualizer</vt:lpstr>
      <vt:lpstr>Intercultural Competence </vt:lpstr>
      <vt:lpstr>Article: Developing intercultural understanding and skills: models and approaches</vt:lpstr>
      <vt:lpstr>Summary</vt:lpstr>
      <vt:lpstr>Intercultural competence is like climbing a mountain</vt:lpstr>
      <vt:lpstr>PowerPoint Presentation</vt:lpstr>
      <vt:lpstr>Webber/Questioner</vt:lpstr>
      <vt:lpstr>PowerPoint Presentation</vt:lpstr>
      <vt:lpstr>Question #1</vt:lpstr>
      <vt:lpstr>The Developmental Model of Intercultural Sensitivity  </vt:lpstr>
      <vt:lpstr>Question #2</vt:lpstr>
      <vt:lpstr>Question #2 Cont.</vt:lpstr>
      <vt:lpstr> Expanding cultural experiences  and a global mindset in the classroom examples</vt:lpstr>
      <vt:lpstr>Wordsmith/Passage Picker</vt:lpstr>
      <vt:lpstr>Definitions</vt:lpstr>
      <vt:lpstr>PowerPoint Presentation</vt:lpstr>
      <vt:lpstr>Passages</vt:lpstr>
      <vt:lpstr>Actualizer</vt:lpstr>
      <vt:lpstr>   Developing Intercultural Competence</vt:lpstr>
      <vt:lpstr>Activity </vt:lpstr>
      <vt:lpstr>“Walk in Their Shoes”</vt:lpstr>
      <vt:lpstr>Time to pair up!</vt:lpstr>
      <vt:lpstr>Decide who will go first...</vt:lpstr>
      <vt:lpstr>Let’s Debrief:</vt:lpstr>
      <vt:lpstr>PowerPoint Presentation</vt:lpstr>
      <vt:lpstr>Would anyone like to share?</vt:lpstr>
      <vt:lpstr>Works Cited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Education</dc:title>
  <cp:lastModifiedBy>Murray Helmer</cp:lastModifiedBy>
  <cp:revision>1</cp:revision>
  <dcterms:modified xsi:type="dcterms:W3CDTF">2020-04-21T18:07:00Z</dcterms:modified>
</cp:coreProperties>
</file>